
<file path=[Content_Types].xml><?xml version="1.0" encoding="utf-8"?>
<Types xmlns="http://schemas.openxmlformats.org/package/2006/content-types">
  <Override PartName="/ppt/slides/slide29.xml" ContentType="application/vnd.openxmlformats-officedocument.presentationml.slide+xml"/>
  <Override PartName="/ppt/slideLayouts/slideLayout39.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97" r:id="rId1"/>
    <p:sldMasterId id="2147483698" r:id="rId2"/>
  </p:sldMasterIdLst>
  <p:notesMasterIdLst>
    <p:notesMasterId r:id="rId3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9144000" cy="5143500" type="screen16x9"/>
  <p:notesSz cx="7010400" cy="9296400"/>
  <p:embeddedFontLst>
    <p:embeddedFont>
      <p:font typeface="Roboto Mono" pitchFamily="2" charset="0"/>
      <p:regular r:id="rId36"/>
      <p:bold r:id="rId37"/>
      <p:italic r:id="rId38"/>
      <p:boldItalic r:id="rId39"/>
    </p:embeddedFont>
    <p:embeddedFont>
      <p:font typeface="Calibri"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7" d="100"/>
          <a:sy n="77" d="100"/>
        </p:scale>
        <p:origin x="-996"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37839" cy="46481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65887" marR="0" lvl="1" indent="-868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31774" marR="0" lvl="2" indent="-4674"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97660" marR="0" lvl="3" indent="-66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63546" marR="0" lvl="4" indent="-9346"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329434" marR="0" lvl="5" indent="-533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95321" marR="0" lvl="6" indent="-1321"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61208" marR="0" lvl="7" indent="-1000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727093" marR="0" lvl="8" indent="-599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970937" y="0"/>
            <a:ext cx="3037839" cy="46481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65887" marR="0" lvl="1" indent="-868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31774" marR="0" lvl="2" indent="-4674"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97660" marR="0" lvl="3" indent="-66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63546" marR="0" lvl="4" indent="-9346"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329434" marR="0" lvl="5" indent="-533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95321" marR="0" lvl="6" indent="-1321"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61208" marR="0" lvl="7" indent="-1000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727093" marR="0" lvl="8" indent="-599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1041" y="4415789"/>
            <a:ext cx="5608319" cy="418337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829967"/>
            <a:ext cx="3037839" cy="46481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65887" marR="0" lvl="1" indent="-868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31774" marR="0" lvl="2" indent="-4674"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97660" marR="0" lvl="3" indent="-66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63546" marR="0" lvl="4" indent="-9346"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329434" marR="0" lvl="5" indent="-533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95321" marR="0" lvl="6" indent="-1321"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61208" marR="0" lvl="7" indent="-1000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727093" marR="0" lvl="8" indent="-599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a:t>
            </a:fld>
            <a:endParaRPr lang="fr-CA"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2" name="Shape 262"/>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This project was supported by a grant from CIRA's Community Investment Program.</a:t>
            </a: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63" name="Shape 263"/>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ct val="25000"/>
                <a:buFont typeface="Calibri"/>
                <a:buNone/>
              </a:pPr>
              <a:t>1</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6" name="Shape 356"/>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We all do this in our everyday lives, we are simply not conscious of it.</a:t>
            </a:r>
            <a:br>
              <a:rPr lang="fr-CA" sz="1200" b="0" i="0" u="none" strike="noStrike" cap="none">
                <a:solidFill>
                  <a:srgbClr val="000000"/>
                </a:solidFill>
                <a:latin typeface="Calibri"/>
                <a:ea typeface="Calibri"/>
                <a:cs typeface="Calibri"/>
                <a:sym typeface="Calibri"/>
              </a:rPr>
            </a:br>
            <a:r>
              <a:rPr lang="fr-CA" sz="1200" b="0" i="0" u="none" strike="noStrike" cap="none">
                <a:solidFill>
                  <a:srgbClr val="000000"/>
                </a:solidFill>
                <a:latin typeface="Calibri"/>
                <a:ea typeface="Calibri"/>
                <a:cs typeface="Calibri"/>
                <a:sym typeface="Calibri"/>
              </a:rPr>
              <a:t/>
            </a:r>
            <a:br>
              <a:rPr lang="fr-CA" sz="1200" b="0" i="0" u="none" strike="noStrike" cap="none">
                <a:solidFill>
                  <a:srgbClr val="000000"/>
                </a:solidFill>
                <a:latin typeface="Calibri"/>
                <a:ea typeface="Calibri"/>
                <a:cs typeface="Calibri"/>
                <a:sym typeface="Calibri"/>
              </a:rPr>
            </a:br>
            <a:r>
              <a:rPr lang="fr-CA" sz="1200" b="0" i="0" u="none" strike="noStrike" cap="none">
                <a:solidFill>
                  <a:srgbClr val="000000"/>
                </a:solidFill>
                <a:latin typeface="Calibri"/>
                <a:ea typeface="Calibri"/>
                <a:cs typeface="Calibri"/>
                <a:sym typeface="Calibri"/>
              </a:rPr>
              <a:t>Example: “Teach the class” that is a complex problem…</a:t>
            </a:r>
            <a:br>
              <a:rPr lang="fr-CA" sz="1200" b="0" i="0" u="none" strike="noStrike" cap="none">
                <a:solidFill>
                  <a:srgbClr val="000000"/>
                </a:solidFill>
                <a:latin typeface="Calibri"/>
                <a:ea typeface="Calibri"/>
                <a:cs typeface="Calibri"/>
                <a:sym typeface="Calibri"/>
              </a:rPr>
            </a:br>
            <a:r>
              <a:rPr lang="fr-CA" sz="1200" b="0" i="0" u="none" strike="noStrike" cap="none">
                <a:solidFill>
                  <a:srgbClr val="000000"/>
                </a:solidFill>
                <a:latin typeface="Calibri"/>
                <a:ea typeface="Calibri"/>
                <a:cs typeface="Calibri"/>
                <a:sym typeface="Calibri"/>
              </a:rPr>
              <a:t>Question: How do you break it down into smaller parts? </a:t>
            </a:r>
          </a:p>
          <a:p>
            <a:pPr marL="0" marR="0" lvl="0" indent="0"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Potential “simpler” parts…</a:t>
            </a:r>
          </a:p>
          <a:p>
            <a:pPr marL="232943" marR="0" lvl="0" indent="-232943" algn="l" rtl="0">
              <a:spcBef>
                <a:spcPts val="0"/>
              </a:spcBef>
              <a:spcAft>
                <a:spcPts val="0"/>
              </a:spcAft>
              <a:buClr>
                <a:srgbClr val="000000"/>
              </a:buClr>
              <a:buSzPct val="25000"/>
              <a:buFont typeface="Arial"/>
              <a:buAutoNum type="arabicPeriod"/>
            </a:pPr>
            <a:r>
              <a:rPr lang="fr-CA" sz="1200" b="0" i="0" u="none" strike="noStrike" cap="none">
                <a:solidFill>
                  <a:srgbClr val="000000"/>
                </a:solidFill>
                <a:latin typeface="Calibri"/>
                <a:ea typeface="Calibri"/>
                <a:cs typeface="Calibri"/>
                <a:sym typeface="Calibri"/>
              </a:rPr>
              <a:t> Plan your day</a:t>
            </a:r>
          </a:p>
          <a:p>
            <a:pPr marL="232943" marR="0" lvl="0" indent="-232943" algn="l" rtl="0">
              <a:spcBef>
                <a:spcPts val="0"/>
              </a:spcBef>
              <a:spcAft>
                <a:spcPts val="0"/>
              </a:spcAft>
              <a:buClr>
                <a:srgbClr val="000000"/>
              </a:buClr>
              <a:buSzPct val="25000"/>
              <a:buFont typeface="Arial"/>
              <a:buAutoNum type="arabicPeriod"/>
            </a:pPr>
            <a:r>
              <a:rPr lang="fr-CA" sz="1200" b="0" i="0" u="none" strike="noStrike" cap="none">
                <a:solidFill>
                  <a:srgbClr val="000000"/>
                </a:solidFill>
                <a:latin typeface="Calibri"/>
                <a:ea typeface="Calibri"/>
                <a:cs typeface="Calibri"/>
                <a:sym typeface="Calibri"/>
              </a:rPr>
              <a:t> Get to school</a:t>
            </a:r>
          </a:p>
          <a:p>
            <a:pPr marL="232943" marR="0" lvl="0" indent="-232943" algn="l" rtl="0">
              <a:spcBef>
                <a:spcPts val="0"/>
              </a:spcBef>
              <a:spcAft>
                <a:spcPts val="0"/>
              </a:spcAft>
              <a:buClr>
                <a:srgbClr val="000000"/>
              </a:buClr>
              <a:buSzPct val="25000"/>
              <a:buFont typeface="Arial"/>
              <a:buAutoNum type="arabicPeriod"/>
            </a:pPr>
            <a:r>
              <a:rPr lang="fr-CA" sz="1200" b="0" i="0" u="none" strike="noStrike" cap="none">
                <a:solidFill>
                  <a:srgbClr val="000000"/>
                </a:solidFill>
                <a:latin typeface="Calibri"/>
                <a:ea typeface="Calibri"/>
                <a:cs typeface="Calibri"/>
                <a:sym typeface="Calibri"/>
              </a:rPr>
              <a:t> Go to your class at a specific time</a:t>
            </a:r>
          </a:p>
          <a:p>
            <a:pPr marL="232943" marR="0" lvl="0" indent="-232943" algn="l" rtl="0">
              <a:spcBef>
                <a:spcPts val="0"/>
              </a:spcBef>
              <a:spcAft>
                <a:spcPts val="0"/>
              </a:spcAft>
              <a:buClr>
                <a:srgbClr val="000000"/>
              </a:buClr>
              <a:buSzPct val="25000"/>
              <a:buFont typeface="Arial"/>
              <a:buAutoNum type="arabicPeriod"/>
            </a:pPr>
            <a:r>
              <a:rPr lang="fr-CA" sz="1200" b="0" i="0" u="none" strike="noStrike" cap="none">
                <a:solidFill>
                  <a:srgbClr val="000000"/>
                </a:solidFill>
                <a:latin typeface="Calibri"/>
                <a:ea typeface="Calibri"/>
                <a:cs typeface="Calibri"/>
                <a:sym typeface="Calibri"/>
              </a:rPr>
              <a:t> Prepare your class/material</a:t>
            </a:r>
          </a:p>
          <a:p>
            <a:pPr marL="232943" marR="0" lvl="0" indent="-232943" algn="l" rtl="0">
              <a:spcBef>
                <a:spcPts val="0"/>
              </a:spcBef>
              <a:spcAft>
                <a:spcPts val="0"/>
              </a:spcAft>
              <a:buClr>
                <a:srgbClr val="000000"/>
              </a:buClr>
              <a:buSzPct val="25000"/>
              <a:buFont typeface="Arial"/>
              <a:buAutoNum type="arabicPeriod"/>
            </a:pPr>
            <a:r>
              <a:rPr lang="fr-CA" sz="1200" b="0" i="0" u="none" strike="noStrike" cap="none">
                <a:solidFill>
                  <a:srgbClr val="000000"/>
                </a:solidFill>
                <a:latin typeface="Calibri"/>
                <a:ea typeface="Calibri"/>
                <a:cs typeface="Calibri"/>
                <a:sym typeface="Calibri"/>
              </a:rPr>
              <a:t> Take attendance </a:t>
            </a:r>
          </a:p>
          <a:p>
            <a:pPr marL="232943" marR="0" lvl="0" indent="-232943" algn="l" rtl="0">
              <a:spcBef>
                <a:spcPts val="0"/>
              </a:spcBef>
              <a:spcAft>
                <a:spcPts val="0"/>
              </a:spcAft>
              <a:buClr>
                <a:srgbClr val="000000"/>
              </a:buClr>
              <a:buSzPct val="25000"/>
              <a:buFont typeface="Arial"/>
              <a:buAutoNum type="arabicPeriod"/>
            </a:pPr>
            <a:r>
              <a:rPr lang="fr-CA" sz="1200" b="0" i="0" u="none" strike="noStrike" cap="none">
                <a:solidFill>
                  <a:srgbClr val="000000"/>
                </a:solidFill>
                <a:latin typeface="Calibri"/>
                <a:ea typeface="Calibri"/>
                <a:cs typeface="Calibri"/>
                <a:sym typeface="Calibri"/>
              </a:rPr>
              <a:t> Start the class</a:t>
            </a:r>
          </a:p>
          <a:p>
            <a:pPr marL="232943" marR="0" lvl="0" indent="-232943" algn="l" rtl="0">
              <a:spcBef>
                <a:spcPts val="0"/>
              </a:spcBef>
              <a:spcAft>
                <a:spcPts val="0"/>
              </a:spcAft>
              <a:buClr>
                <a:srgbClr val="000000"/>
              </a:buClr>
              <a:buSzPct val="25000"/>
              <a:buFont typeface="Arial"/>
              <a:buAutoNum type="arabicPeriod"/>
            </a:pPr>
            <a:r>
              <a:rPr lang="fr-CA" sz="1200" b="0" i="0" u="none" strike="noStrike" cap="none">
                <a:solidFill>
                  <a:srgbClr val="000000"/>
                </a:solidFill>
                <a:latin typeface="Calibri"/>
                <a:ea typeface="Calibri"/>
                <a:cs typeface="Calibri"/>
                <a:sym typeface="Calibri"/>
              </a:rPr>
              <a:t> Is there a test today? Yes – give instructions.</a:t>
            </a:r>
          </a:p>
          <a:p>
            <a:pPr marL="232943" marR="0" lvl="0" indent="-232943" algn="l" rtl="0">
              <a:spcBef>
                <a:spcPts val="0"/>
              </a:spcBef>
              <a:spcAft>
                <a:spcPts val="0"/>
              </a:spcAft>
              <a:buClr>
                <a:srgbClr val="000000"/>
              </a:buClr>
              <a:buSzPct val="25000"/>
              <a:buFont typeface="Arial"/>
              <a:buAutoNum type="arabicPeriod"/>
            </a:pPr>
            <a:r>
              <a:rPr lang="fr-CA" sz="1200" b="0" i="0" u="none" strike="noStrike" cap="none">
                <a:solidFill>
                  <a:srgbClr val="000000"/>
                </a:solidFill>
                <a:latin typeface="Calibri"/>
                <a:ea typeface="Calibri"/>
                <a:cs typeface="Calibri"/>
                <a:sym typeface="Calibri"/>
              </a:rPr>
              <a:t> Etc..</a:t>
            </a:r>
            <a:br>
              <a:rPr lang="fr-CA" sz="1200" b="0" i="0" u="none" strike="noStrike" cap="none">
                <a:solidFill>
                  <a:srgbClr val="000000"/>
                </a:solidFill>
                <a:latin typeface="Calibri"/>
                <a:ea typeface="Calibri"/>
                <a:cs typeface="Calibri"/>
                <a:sym typeface="Calibri"/>
              </a:rPr>
            </a:br>
            <a:endParaRPr lang="fr-CA" sz="1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Being able to break a problem down into small parts is a very important skill. </a:t>
            </a:r>
          </a:p>
          <a:p>
            <a:pPr marL="220104" marR="0" lvl="0" indent="-220104"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Can you think of a time recently when you broke a problem down to make it easier? </a:t>
            </a:r>
            <a:br>
              <a:rPr lang="fr-CA" sz="1200" b="0" i="0" u="none" strike="noStrike" cap="none">
                <a:solidFill>
                  <a:srgbClr val="000000"/>
                </a:solidFill>
                <a:latin typeface="Calibri"/>
                <a:ea typeface="Calibri"/>
                <a:cs typeface="Calibri"/>
                <a:sym typeface="Calibri"/>
              </a:rPr>
            </a:br>
            <a:endParaRPr lang="fr-CA" sz="1200" b="0" i="0" u="none" strike="noStrike" cap="none">
              <a:solidFill>
                <a:srgbClr val="000000"/>
              </a:solidFill>
              <a:latin typeface="Calibri"/>
              <a:ea typeface="Calibri"/>
              <a:cs typeface="Calibri"/>
              <a:sym typeface="Calibri"/>
            </a:endParaRPr>
          </a:p>
          <a:p>
            <a:pPr marL="220104" marR="0" lvl="0" indent="-220104" algn="l" rtl="0">
              <a:spcBef>
                <a:spcPts val="0"/>
              </a:spcBef>
              <a:spcAft>
                <a:spcPts val="0"/>
              </a:spcAft>
              <a:buClr>
                <a:srgbClr val="000000"/>
              </a:buClr>
              <a:buSzPct val="25000"/>
              <a:buFont typeface="Arial"/>
              <a:buAutoNum type="arabicPeriod"/>
            </a:pPr>
            <a:r>
              <a:rPr lang="fr-CA" sz="1200" b="0" i="0" u="none" strike="noStrike" cap="none">
                <a:solidFill>
                  <a:srgbClr val="000000"/>
                </a:solidFill>
                <a:latin typeface="Calibri"/>
                <a:ea typeface="Calibri"/>
                <a:cs typeface="Calibri"/>
                <a:sym typeface="Calibri"/>
              </a:rPr>
              <a:t>Cleaning a room one section at a time, </a:t>
            </a:r>
          </a:p>
          <a:p>
            <a:pPr marL="220104" marR="0" lvl="0" indent="-220104" algn="l" rtl="0">
              <a:spcBef>
                <a:spcPts val="0"/>
              </a:spcBef>
              <a:spcAft>
                <a:spcPts val="0"/>
              </a:spcAft>
              <a:buClr>
                <a:srgbClr val="000000"/>
              </a:buClr>
              <a:buSzPct val="25000"/>
              <a:buFont typeface="Arial"/>
              <a:buAutoNum type="arabicPeriod"/>
            </a:pPr>
            <a:r>
              <a:rPr lang="fr-CA" sz="1200" b="0" i="0" u="none" strike="noStrike" cap="none">
                <a:solidFill>
                  <a:srgbClr val="000000"/>
                </a:solidFill>
                <a:latin typeface="Calibri"/>
                <a:ea typeface="Calibri"/>
                <a:cs typeface="Calibri"/>
                <a:sym typeface="Calibri"/>
              </a:rPr>
              <a:t>Préparation du réveillon de Noël</a:t>
            </a:r>
          </a:p>
          <a:p>
            <a:pPr marL="220104" marR="0" lvl="0" indent="-220104" algn="l" rtl="0">
              <a:spcBef>
                <a:spcPts val="0"/>
              </a:spcBef>
              <a:spcAft>
                <a:spcPts val="0"/>
              </a:spcAft>
              <a:buClr>
                <a:srgbClr val="000000"/>
              </a:buClr>
              <a:buSzPct val="25000"/>
              <a:buFont typeface="Arial"/>
              <a:buAutoNum type="arabicPeriod"/>
            </a:pPr>
            <a:r>
              <a:rPr lang="fr-CA" sz="1200" b="0" i="0" u="none" strike="noStrike" cap="none">
                <a:solidFill>
                  <a:srgbClr val="000000"/>
                </a:solidFill>
                <a:latin typeface="Calibri"/>
                <a:ea typeface="Calibri"/>
                <a:cs typeface="Calibri"/>
                <a:sym typeface="Calibri"/>
              </a:rPr>
              <a:t>Making a snowman: make the pieces first and put them together</a:t>
            </a:r>
          </a:p>
          <a:p>
            <a:pPr marL="220104" marR="0" lvl="0" indent="-220104" algn="l" rtl="0">
              <a:spcBef>
                <a:spcPts val="0"/>
              </a:spcBef>
              <a:spcAft>
                <a:spcPts val="0"/>
              </a:spcAft>
              <a:buClr>
                <a:srgbClr val="000000"/>
              </a:buClr>
              <a:buSzPct val="25000"/>
              <a:buFont typeface="Arial"/>
              <a:buAutoNum type="arabicPeriod"/>
            </a:pPr>
            <a:r>
              <a:rPr lang="fr-CA" sz="1200" b="0" i="0" u="none" strike="noStrike" cap="none">
                <a:solidFill>
                  <a:srgbClr val="000000"/>
                </a:solidFill>
                <a:latin typeface="Calibri"/>
                <a:ea typeface="Calibri"/>
                <a:cs typeface="Calibri"/>
                <a:sym typeface="Calibri"/>
              </a:rPr>
              <a:t>puzzles: making the edges first</a:t>
            </a:r>
          </a:p>
          <a:p>
            <a:pPr marL="220104" marR="0" lvl="0" indent="-220104" algn="l" rtl="0">
              <a:spcBef>
                <a:spcPts val="0"/>
              </a:spcBef>
              <a:spcAft>
                <a:spcPts val="0"/>
              </a:spcAft>
              <a:buClr>
                <a:srgbClr val="000000"/>
              </a:buClr>
              <a:buSzPct val="25000"/>
              <a:buFont typeface="Arial"/>
              <a:buAutoNum type="arabicPeriod"/>
            </a:pPr>
            <a:r>
              <a:rPr lang="fr-CA" sz="1200" b="0" i="0" u="none" strike="noStrike" cap="none">
                <a:solidFill>
                  <a:srgbClr val="000000"/>
                </a:solidFill>
                <a:latin typeface="Calibri"/>
                <a:ea typeface="Calibri"/>
                <a:cs typeface="Calibri"/>
                <a:sym typeface="Calibri"/>
              </a:rPr>
              <a:t>murals: each person does a little part</a:t>
            </a:r>
          </a:p>
          <a:p>
            <a:pPr marL="0" marR="0" lvl="0" indent="0" algn="l" rtl="0">
              <a:spcBef>
                <a:spcPts val="0"/>
              </a:spcBef>
              <a:spcAft>
                <a:spcPts val="0"/>
              </a:spcAft>
              <a:buClr>
                <a:schemeClr val="dk1"/>
              </a:buClr>
              <a:buSzPct val="25000"/>
              <a:buFont typeface="Arial"/>
              <a:buNone/>
            </a:pPr>
            <a:endParaRPr sz="1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57" name="Shape 357"/>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10</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5" name="Shape 365"/>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220104" marR="0" lvl="0" indent="-220104" algn="l" rtl="0">
              <a:spcBef>
                <a:spcPts val="0"/>
              </a:spcBef>
              <a:spcAft>
                <a:spcPts val="0"/>
              </a:spcAft>
              <a:buClr>
                <a:srgbClr val="000000"/>
              </a:buClr>
              <a:buSzPct val="25000"/>
              <a:buFont typeface="Calibri"/>
              <a:buNone/>
            </a:pPr>
            <a:r>
              <a:rPr lang="fr-CA" sz="1200" b="0" i="0" u="sng" strike="noStrike" cap="none">
                <a:solidFill>
                  <a:srgbClr val="000000"/>
                </a:solidFill>
                <a:latin typeface="Calibri"/>
                <a:ea typeface="Calibri"/>
                <a:cs typeface="Calibri"/>
                <a:sym typeface="Calibri"/>
              </a:rPr>
              <a:t>Exemple classique de reconnaissance de formes/modèles/schemas (pattern recognition) </a:t>
            </a:r>
            <a:br>
              <a:rPr lang="fr-CA" sz="1200" b="0" i="0" u="sng" strike="noStrike" cap="none">
                <a:solidFill>
                  <a:srgbClr val="000000"/>
                </a:solidFill>
                <a:latin typeface="Calibri"/>
                <a:ea typeface="Calibri"/>
                <a:cs typeface="Calibri"/>
                <a:sym typeface="Calibri"/>
              </a:rPr>
            </a:br>
            <a:r>
              <a:rPr lang="fr-CA" sz="1200" b="0" i="0" u="sng" strike="noStrike" cap="none">
                <a:solidFill>
                  <a:srgbClr val="000000"/>
                </a:solidFill>
                <a:latin typeface="Calibri"/>
                <a:ea typeface="Calibri"/>
                <a:cs typeface="Calibri"/>
                <a:sym typeface="Calibri"/>
              </a:rPr>
              <a:t/>
            </a:r>
            <a:br>
              <a:rPr lang="fr-CA" sz="1200" b="0" i="0" u="sng" strike="noStrike" cap="none">
                <a:solidFill>
                  <a:srgbClr val="000000"/>
                </a:solidFill>
                <a:latin typeface="Calibri"/>
                <a:ea typeface="Calibri"/>
                <a:cs typeface="Calibri"/>
                <a:sym typeface="Calibri"/>
              </a:rPr>
            </a:br>
            <a:endParaRPr lang="fr-CA" sz="1200" b="0" i="0" u="sng" strike="noStrike" cap="none">
              <a:solidFill>
                <a:srgbClr val="000000"/>
              </a:solidFill>
              <a:latin typeface="Calibri"/>
              <a:ea typeface="Calibri"/>
              <a:cs typeface="Calibri"/>
              <a:sym typeface="Calibri"/>
            </a:endParaRPr>
          </a:p>
          <a:p>
            <a:pPr marL="220104" marR="0" lvl="0" indent="-220104"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Vase/candlestick (cultural context) vs, two faces.</a:t>
            </a:r>
          </a:p>
          <a:p>
            <a:pPr marL="220104" marR="0" lvl="0" indent="-220104"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The first time you saw this, chances are you didn’t see both: someone had to point the alternative out to you.</a:t>
            </a:r>
          </a:p>
          <a:p>
            <a:pPr marL="220104" marR="0" lvl="0" indent="-220104" algn="l" rtl="0">
              <a:spcBef>
                <a:spcPts val="0"/>
              </a:spcBef>
              <a:spcAft>
                <a:spcPts val="0"/>
              </a:spcAft>
              <a:buClr>
                <a:schemeClr val="dk1"/>
              </a:buClr>
              <a:buSzPct val="25000"/>
              <a:buFont typeface="Calibri"/>
              <a:buNone/>
            </a:pPr>
            <a:endParaRPr sz="1200" b="0" i="0" u="none" strike="noStrike" cap="none">
              <a:solidFill>
                <a:srgbClr val="000000"/>
              </a:solidFill>
              <a:latin typeface="Calibri"/>
              <a:ea typeface="Calibri"/>
              <a:cs typeface="Calibri"/>
              <a:sym typeface="Calibri"/>
            </a:endParaRPr>
          </a:p>
          <a:p>
            <a:pPr marL="220104" marR="0" lvl="0" indent="-220104"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Q. What are other examples of pattern recognition?</a:t>
            </a:r>
          </a:p>
          <a:p>
            <a:pPr marL="220104" marR="0" lvl="0" indent="-220104"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A. Possibilities include…</a:t>
            </a:r>
          </a:p>
          <a:p>
            <a:pPr marL="220104" marR="0" lvl="0" indent="-220104" algn="l" rtl="0">
              <a:spcBef>
                <a:spcPts val="0"/>
              </a:spcBef>
              <a:spcAft>
                <a:spcPts val="0"/>
              </a:spcAft>
              <a:buClr>
                <a:srgbClr val="000000"/>
              </a:buClr>
              <a:buSzPct val="100000"/>
              <a:buFont typeface="Calibri"/>
              <a:buChar char="-"/>
            </a:pPr>
            <a:r>
              <a:rPr lang="fr-CA" sz="1200" b="0" i="0" u="none" strike="noStrike" cap="none">
                <a:solidFill>
                  <a:srgbClr val="000000"/>
                </a:solidFill>
                <a:latin typeface="Calibri"/>
                <a:ea typeface="Calibri"/>
                <a:cs typeface="Calibri"/>
                <a:sym typeface="Calibri"/>
              </a:rPr>
              <a:t>Facial Expressions!</a:t>
            </a:r>
          </a:p>
          <a:p>
            <a:pPr marL="220104" marR="0" lvl="0" indent="-220104" algn="l" rtl="0">
              <a:spcBef>
                <a:spcPts val="0"/>
              </a:spcBef>
              <a:spcAft>
                <a:spcPts val="0"/>
              </a:spcAft>
              <a:buClr>
                <a:srgbClr val="000000"/>
              </a:buClr>
              <a:buSzPct val="100000"/>
              <a:buFont typeface="Calibri"/>
              <a:buChar char="-"/>
            </a:pPr>
            <a:r>
              <a:rPr lang="fr-CA" sz="1200" b="0" i="0" u="none" strike="noStrike" cap="none">
                <a:solidFill>
                  <a:srgbClr val="000000"/>
                </a:solidFill>
                <a:latin typeface="Calibri"/>
                <a:ea typeface="Calibri"/>
                <a:cs typeface="Calibri"/>
                <a:sym typeface="Calibri"/>
              </a:rPr>
              <a:t>Poetry: rhymes</a:t>
            </a:r>
          </a:p>
          <a:p>
            <a:pPr marL="220104" marR="0" lvl="0" indent="-220104" algn="l" rtl="0">
              <a:spcBef>
                <a:spcPts val="0"/>
              </a:spcBef>
              <a:spcAft>
                <a:spcPts val="0"/>
              </a:spcAft>
              <a:buClr>
                <a:srgbClr val="000000"/>
              </a:buClr>
              <a:buSzPct val="100000"/>
              <a:buFont typeface="Calibri"/>
              <a:buChar char="-"/>
            </a:pPr>
            <a:r>
              <a:rPr lang="fr-CA" sz="1200" b="0" i="0" u="none" strike="noStrike" cap="none">
                <a:solidFill>
                  <a:srgbClr val="000000"/>
                </a:solidFill>
                <a:latin typeface="Calibri"/>
                <a:ea typeface="Calibri"/>
                <a:cs typeface="Calibri"/>
                <a:sym typeface="Calibri"/>
              </a:rPr>
              <a:t>Music: melodies, harmonies, chorus</a:t>
            </a:r>
          </a:p>
          <a:p>
            <a:pPr marL="220104" marR="0" lvl="0" indent="-220104" algn="l" rtl="0">
              <a:spcBef>
                <a:spcPts val="0"/>
              </a:spcBef>
              <a:spcAft>
                <a:spcPts val="0"/>
              </a:spcAft>
              <a:buClr>
                <a:srgbClr val="000000"/>
              </a:buClr>
              <a:buSzPct val="100000"/>
              <a:buFont typeface="Calibri"/>
              <a:buChar char="-"/>
            </a:pPr>
            <a:r>
              <a:rPr lang="fr-CA" sz="1200" b="0" i="0" u="none" strike="noStrike" cap="none">
                <a:solidFill>
                  <a:srgbClr val="000000"/>
                </a:solidFill>
                <a:latin typeface="Calibri"/>
                <a:ea typeface="Calibri"/>
                <a:cs typeface="Calibri"/>
                <a:sym typeface="Calibri"/>
              </a:rPr>
              <a:t>Chess: how the pieces move</a:t>
            </a:r>
          </a:p>
          <a:p>
            <a:pPr marL="220104" marR="0" lvl="0" indent="-220104"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66" name="Shape 366"/>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fr-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11</a:t>
            </a:fld>
            <a:endParaRPr lang="fr-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2" name="Shape 372"/>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lt1"/>
              </a:buClr>
              <a:buSzPct val="25000"/>
              <a:buFont typeface="Arial"/>
              <a:buNone/>
            </a:pPr>
            <a:r>
              <a:rPr lang="fr-CA" sz="1200" b="0" i="0" u="none" strike="noStrike" cap="none">
                <a:solidFill>
                  <a:schemeClr val="dk1"/>
                </a:solidFill>
                <a:latin typeface="Calibri"/>
                <a:ea typeface="Calibri"/>
                <a:cs typeface="Calibri"/>
                <a:sym typeface="Calibri"/>
              </a:rPr>
              <a:t>“Abstract” comes from the latin “abs-” = away from and “trahere” = draw.</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Abstraction is taking away/removing in order to reduce something to a set of essential characteristics (established by convention).</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Focus on the essentials then add to details in order to make it essential/important information more accessible/understandable: colours, shapes, textures, numbers…</a:t>
            </a:r>
          </a:p>
          <a:p>
            <a:pPr marL="0" marR="0" lvl="0" indent="0" algn="l" rtl="0">
              <a:spcBef>
                <a:spcPts val="480"/>
              </a:spcBef>
              <a:spcAft>
                <a:spcPts val="0"/>
              </a:spcAft>
              <a:buClr>
                <a:schemeClr val="lt1"/>
              </a:buClr>
              <a:buSzPct val="250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480"/>
              </a:spcBef>
              <a:spcAft>
                <a:spcPts val="0"/>
              </a:spcAft>
              <a:buClr>
                <a:schemeClr val="lt1"/>
              </a:buClr>
              <a:buSzPct val="25000"/>
              <a:buFont typeface="Arial"/>
              <a:buNone/>
            </a:pPr>
            <a:r>
              <a:rPr lang="fr-CA" sz="1200" b="0" i="0" u="none" strike="noStrike" cap="none">
                <a:solidFill>
                  <a:srgbClr val="FFFFFF"/>
                </a:solidFill>
                <a:latin typeface="Calibri"/>
                <a:ea typeface="Calibri"/>
                <a:cs typeface="Calibri"/>
                <a:sym typeface="Calibri"/>
              </a:rPr>
              <a:t>What do these images have in common? </a:t>
            </a:r>
          </a:p>
          <a:p>
            <a:pPr marL="0" marR="0" lvl="0" indent="0"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They are all non-realistic representations of things. There are established conventions so that we can communicate and recognize the representation as being the same thing.</a:t>
            </a:r>
            <a:br>
              <a:rPr lang="fr-CA" sz="1200" b="0" i="0" u="none" strike="noStrike" cap="none">
                <a:solidFill>
                  <a:srgbClr val="000000"/>
                </a:solidFill>
                <a:latin typeface="Calibri"/>
                <a:ea typeface="Calibri"/>
                <a:cs typeface="Calibri"/>
                <a:sym typeface="Calibri"/>
              </a:rPr>
            </a:br>
            <a:r>
              <a:rPr lang="fr-CA" sz="1200" b="0" i="0" u="none" strike="noStrike" cap="none">
                <a:solidFill>
                  <a:srgbClr val="000000"/>
                </a:solidFill>
                <a:latin typeface="Calibri"/>
                <a:ea typeface="Calibri"/>
                <a:cs typeface="Calibri"/>
                <a:sym typeface="Calibri"/>
              </a:rPr>
              <a:t/>
            </a:r>
            <a:br>
              <a:rPr lang="fr-CA" sz="1200" b="0" i="0" u="none" strike="noStrike" cap="none">
                <a:solidFill>
                  <a:srgbClr val="000000"/>
                </a:solidFill>
                <a:latin typeface="Calibri"/>
                <a:ea typeface="Calibri"/>
                <a:cs typeface="Calibri"/>
                <a:sym typeface="Calibri"/>
              </a:rPr>
            </a:br>
            <a:r>
              <a:rPr lang="fr-CA" sz="1200" b="0" i="0" u="none" strike="noStrike" cap="none">
                <a:solidFill>
                  <a:srgbClr val="000000"/>
                </a:solidFill>
                <a:latin typeface="Calibri"/>
                <a:ea typeface="Calibri"/>
                <a:cs typeface="Calibri"/>
                <a:sym typeface="Calibri"/>
              </a:rPr>
              <a:t>Globe: We recognize the shape right away, but what if it were red? Then what planet would we be looking at?</a:t>
            </a:r>
            <a:br>
              <a:rPr lang="fr-CA" sz="1200" b="0" i="0" u="none" strike="noStrike" cap="none">
                <a:solidFill>
                  <a:srgbClr val="000000"/>
                </a:solidFill>
                <a:latin typeface="Calibri"/>
                <a:ea typeface="Calibri"/>
                <a:cs typeface="Calibri"/>
                <a:sym typeface="Calibri"/>
              </a:rPr>
            </a:br>
            <a:r>
              <a:rPr lang="fr-CA" sz="1200" b="0" i="0" u="none" strike="noStrike" cap="none">
                <a:solidFill>
                  <a:srgbClr val="000000"/>
                </a:solidFill>
                <a:latin typeface="Calibri"/>
                <a:ea typeface="Calibri"/>
                <a:cs typeface="Calibri"/>
                <a:sym typeface="Calibri"/>
              </a:rPr>
              <a:t>Cat: We can all agree it is a cat, what would it take to make it a tiger? It’s already orange…</a:t>
            </a:r>
            <a:br>
              <a:rPr lang="fr-CA" sz="1200" b="0" i="0" u="none" strike="noStrike" cap="none">
                <a:solidFill>
                  <a:srgbClr val="000000"/>
                </a:solidFill>
                <a:latin typeface="Calibri"/>
                <a:ea typeface="Calibri"/>
                <a:cs typeface="Calibri"/>
                <a:sym typeface="Calibri"/>
              </a:rPr>
            </a:br>
            <a:r>
              <a:rPr lang="fr-CA" sz="1200" b="0" i="0" u="none" strike="noStrike" cap="none">
                <a:solidFill>
                  <a:srgbClr val="000000"/>
                </a:solidFill>
                <a:latin typeface="Calibri"/>
                <a:ea typeface="Calibri"/>
                <a:cs typeface="Calibri"/>
                <a:sym typeface="Calibri"/>
              </a:rPr>
              <a:t>Pie Chart: The data is already abstract: a column of numbers. The essential information is there, however by changing the representation, we make it easier to understand, to visualize the whole/bigger picture.</a:t>
            </a:r>
          </a:p>
          <a:p>
            <a:pPr marL="0" marR="0" lvl="0" indent="0"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
            </a:r>
            <a:br>
              <a:rPr lang="fr-CA" sz="1200" b="0" i="0" u="none" strike="noStrike" cap="none">
                <a:solidFill>
                  <a:srgbClr val="000000"/>
                </a:solidFill>
                <a:latin typeface="Calibri"/>
                <a:ea typeface="Calibri"/>
                <a:cs typeface="Calibri"/>
                <a:sym typeface="Calibri"/>
              </a:rPr>
            </a:br>
            <a:r>
              <a:rPr lang="fr-CA" sz="1200" b="0" i="0" u="none" strike="noStrike" cap="none">
                <a:solidFill>
                  <a:srgbClr val="000000"/>
                </a:solidFill>
                <a:latin typeface="Calibri"/>
                <a:ea typeface="Calibri"/>
                <a:cs typeface="Calibri"/>
                <a:sym typeface="Calibri"/>
              </a:rPr>
              <a:t>Computer animation is a very common form of computational abstraction: it is one of the ways we use programming as a means of expression.</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73" name="Shape 373"/>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12</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1" name="Shape 381"/>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220104" marR="0" lvl="0" indent="-220104" algn="l" rtl="0">
              <a:spcBef>
                <a:spcPts val="0"/>
              </a:spcBef>
              <a:spcAft>
                <a:spcPts val="0"/>
              </a:spcAft>
              <a:buClr>
                <a:srgbClr val="000000"/>
              </a:buClr>
              <a:buSzPct val="25000"/>
              <a:buFont typeface="Calibri"/>
              <a:buNone/>
            </a:pPr>
            <a:r>
              <a:rPr lang="fr-CA" sz="1200" b="0" i="0" u="sng" strike="noStrike" cap="none">
                <a:solidFill>
                  <a:srgbClr val="000000"/>
                </a:solidFill>
                <a:latin typeface="Calibri"/>
                <a:ea typeface="Calibri"/>
                <a:cs typeface="Calibri"/>
                <a:sym typeface="Calibri"/>
              </a:rPr>
              <a:t>Pattern recognition &amp; Abstraction</a:t>
            </a:r>
            <a:r>
              <a:rPr lang="fr-CA" sz="1200" b="0" i="0" u="none" strike="noStrike" cap="none">
                <a:solidFill>
                  <a:srgbClr val="000000"/>
                </a:solidFill>
                <a:latin typeface="Calibri"/>
                <a:ea typeface="Calibri"/>
                <a:cs typeface="Calibri"/>
                <a:sym typeface="Calibri"/>
              </a:rPr>
              <a:t>:</a:t>
            </a:r>
          </a:p>
          <a:p>
            <a:pPr marL="220104" marR="0" lvl="0" indent="-220104"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Q. What do you see?</a:t>
            </a:r>
          </a:p>
          <a:p>
            <a:pPr marL="233676" marR="0" lvl="0" indent="-233676" algn="l" rtl="0">
              <a:spcBef>
                <a:spcPts val="0"/>
              </a:spcBef>
              <a:spcAft>
                <a:spcPts val="0"/>
              </a:spcAft>
              <a:buClr>
                <a:srgbClr val="000000"/>
              </a:buClr>
              <a:buSzPct val="100000"/>
              <a:buFont typeface="Calibri"/>
              <a:buAutoNum type="alphaUcPeriod"/>
            </a:pPr>
            <a:r>
              <a:rPr lang="fr-CA" sz="1200" b="0" i="0" u="none" strike="noStrike" cap="none">
                <a:solidFill>
                  <a:srgbClr val="000000"/>
                </a:solidFill>
                <a:latin typeface="Calibri"/>
                <a:ea typeface="Calibri"/>
                <a:cs typeface="Calibri"/>
                <a:sym typeface="Calibri"/>
              </a:rPr>
              <a:t>“ 2 triangles, 3 circles” </a:t>
            </a:r>
          </a:p>
          <a:p>
            <a:pPr marL="233676" marR="0" lvl="0" indent="-233676" algn="l" rtl="0">
              <a:spcBef>
                <a:spcPts val="0"/>
              </a:spcBef>
              <a:spcAft>
                <a:spcPts val="0"/>
              </a:spcAft>
              <a:buClr>
                <a:schemeClr val="dk1"/>
              </a:buClr>
              <a:buSzPct val="25000"/>
              <a:buFont typeface="Calibri"/>
              <a:buNone/>
            </a:pPr>
            <a:endParaRPr sz="1200" b="0" i="0" u="none" strike="noStrike" cap="none">
              <a:solidFill>
                <a:srgbClr val="000000"/>
              </a:solidFill>
              <a:latin typeface="Calibri"/>
              <a:ea typeface="Calibri"/>
              <a:cs typeface="Calibri"/>
              <a:sym typeface="Calibri"/>
            </a:endParaRPr>
          </a:p>
          <a:p>
            <a:pPr marL="233676" marR="0" lvl="0" indent="-233676"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Point out that none of the shapes mentioned are fully drawn!</a:t>
            </a:r>
            <a:br>
              <a:rPr lang="fr-CA" sz="1200" b="0" i="0" u="none" strike="noStrike" cap="none">
                <a:solidFill>
                  <a:srgbClr val="000000"/>
                </a:solidFill>
                <a:latin typeface="Calibri"/>
                <a:ea typeface="Calibri"/>
                <a:cs typeface="Calibri"/>
                <a:sym typeface="Calibri"/>
              </a:rPr>
            </a:br>
            <a:endParaRPr lang="fr-CA" sz="1200" b="0" i="0" u="none" strike="noStrike" cap="none">
              <a:solidFill>
                <a:srgbClr val="000000"/>
              </a:solidFill>
              <a:latin typeface="Calibri"/>
              <a:ea typeface="Calibri"/>
              <a:cs typeface="Calibri"/>
              <a:sym typeface="Calibri"/>
            </a:endParaRPr>
          </a:p>
          <a:p>
            <a:pPr marL="220104" marR="0" lvl="0" indent="-220104"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Pattern recognition: We have learned to identify them by being exposed to the shapes, by practicing and by being corrected (immediate feedback)…remember how you teach a child shapes!</a:t>
            </a:r>
          </a:p>
          <a:p>
            <a:pPr marL="220104" marR="0" lvl="0" indent="-220104"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Abstraction: We look for certain essential characteristics…</a:t>
            </a:r>
          </a:p>
          <a:p>
            <a:pPr marL="220104" marR="0" lvl="0" indent="-220104" algn="l" rtl="0">
              <a:spcBef>
                <a:spcPts val="0"/>
              </a:spcBef>
              <a:spcAft>
                <a:spcPts val="0"/>
              </a:spcAft>
              <a:buClr>
                <a:schemeClr val="dk1"/>
              </a:buClr>
              <a:buSzPct val="25000"/>
              <a:buFont typeface="Calibri"/>
              <a:buNone/>
            </a:pPr>
            <a:endParaRPr sz="1200" b="0" i="0" u="none" strike="noStrike" cap="none">
              <a:solidFill>
                <a:srgbClr val="000000"/>
              </a:solidFill>
              <a:latin typeface="Calibri"/>
              <a:ea typeface="Calibri"/>
              <a:cs typeface="Calibri"/>
              <a:sym typeface="Calibri"/>
            </a:endParaRPr>
          </a:p>
          <a:p>
            <a:pPr marL="220104" marR="0" lvl="0" indent="-220104"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If the title of the slide had been “classic computer games” or you grew up only looking at video games, what would you see? Pacman!</a:t>
            </a:r>
          </a:p>
          <a:p>
            <a:pPr marL="220104" marR="0" lvl="0" indent="-220104" algn="l" rtl="0">
              <a:spcBef>
                <a:spcPts val="0"/>
              </a:spcBef>
              <a:spcAft>
                <a:spcPts val="0"/>
              </a:spcAft>
              <a:buClr>
                <a:schemeClr val="dk1"/>
              </a:buClr>
              <a:buSzPct val="25000"/>
              <a:buFont typeface="Calibri"/>
              <a:buNone/>
            </a:pPr>
            <a:endParaRPr sz="1200" b="0" i="0" u="none" strike="noStrike" cap="none">
              <a:solidFill>
                <a:srgbClr val="000000"/>
              </a:solidFill>
              <a:latin typeface="Calibri"/>
              <a:ea typeface="Calibri"/>
              <a:cs typeface="Calibri"/>
              <a:sym typeface="Calibri"/>
            </a:endParaRPr>
          </a:p>
          <a:p>
            <a:pPr marL="220104" marR="0" lvl="0" indent="-220104" algn="l" rtl="0">
              <a:spcBef>
                <a:spcPts val="0"/>
              </a:spcBef>
              <a:buClr>
                <a:schemeClr val="dk1"/>
              </a:buClr>
              <a:buSzPct val="25000"/>
              <a:buFont typeface="Calibri"/>
              <a:buNone/>
            </a:pPr>
            <a:endParaRPr sz="1200" b="0" i="0" u="none" strike="noStrike" cap="none">
              <a:solidFill>
                <a:srgbClr val="000000"/>
              </a:solidFill>
              <a:latin typeface="Calibri"/>
              <a:ea typeface="Calibri"/>
              <a:cs typeface="Calibri"/>
              <a:sym typeface="Calibri"/>
            </a:endParaRPr>
          </a:p>
        </p:txBody>
      </p:sp>
      <p:sp>
        <p:nvSpPr>
          <p:cNvPr id="382" name="Shape 382"/>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fr-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13</a:t>
            </a:fld>
            <a:endParaRPr lang="fr-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8" name="Shape 388"/>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220104" marR="0" lvl="0" indent="-220104"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Logic is using what we know to analyze what we observe and predict what should occur: cause and effect.</a:t>
            </a:r>
            <a:br>
              <a:rPr lang="fr-CA" sz="1200" b="0" i="0" u="none" strike="noStrike" cap="none">
                <a:solidFill>
                  <a:srgbClr val="000000"/>
                </a:solidFill>
                <a:latin typeface="Calibri"/>
                <a:ea typeface="Calibri"/>
                <a:cs typeface="Calibri"/>
                <a:sym typeface="Calibri"/>
              </a:rPr>
            </a:br>
            <a:endParaRPr lang="fr-CA" sz="1200" b="0" i="0" u="none" strike="noStrike" cap="none">
              <a:solidFill>
                <a:srgbClr val="000000"/>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fr-CA" sz="1200" b="0" i="0" u="sng" strike="noStrike" cap="none">
                <a:solidFill>
                  <a:schemeClr val="dk1"/>
                </a:solidFill>
                <a:latin typeface="Calibri"/>
                <a:ea typeface="Calibri"/>
                <a:cs typeface="Calibri"/>
                <a:sym typeface="Calibri"/>
              </a:rPr>
              <a:t>Computational thinking challenge: </a:t>
            </a: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Show the challenge and ask immediately “Is this a simple question?”</a:t>
            </a:r>
            <a:br>
              <a:rPr lang="fr-CA" sz="1200" b="0" i="0" u="none" strike="noStrike" cap="none">
                <a:solidFill>
                  <a:schemeClr val="dk1"/>
                </a:solidFill>
                <a:latin typeface="Calibri"/>
                <a:ea typeface="Calibri"/>
                <a:cs typeface="Calibri"/>
                <a:sym typeface="Calibri"/>
              </a:rPr>
            </a:br>
            <a:endParaRPr lang="fr-CA" sz="1200" b="0" i="0" u="none" strike="noStrike" cap="none">
              <a:solidFill>
                <a:schemeClr val="dk1"/>
              </a:solidFill>
              <a:latin typeface="Calibri"/>
              <a:ea typeface="Calibri"/>
              <a:cs typeface="Calibri"/>
              <a:sym typeface="Calibri"/>
            </a:endParaRPr>
          </a:p>
        </p:txBody>
      </p:sp>
      <p:sp>
        <p:nvSpPr>
          <p:cNvPr id="389" name="Shape 389"/>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fr-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14</a:t>
            </a:fld>
            <a:endParaRPr lang="fr-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5" name="Shape 395"/>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dk1"/>
              </a:buClr>
              <a:buSzPct val="25000"/>
              <a:buFont typeface="Calibri"/>
              <a:buNone/>
            </a:pPr>
            <a:r>
              <a:rPr lang="fr-CA" sz="1200" b="0" i="0" u="sng" strike="noStrike" cap="none">
                <a:solidFill>
                  <a:schemeClr val="dk1"/>
                </a:solidFill>
                <a:latin typeface="Calibri"/>
                <a:ea typeface="Calibri"/>
                <a:cs typeface="Calibri"/>
                <a:sym typeface="Calibri"/>
              </a:rPr>
              <a:t>What about looking at it differently?</a:t>
            </a:r>
            <a:br>
              <a:rPr lang="fr-CA" sz="1200" b="0" i="0" u="sng"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Let’s change the formatting…</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fr-CA" sz="1200" b="0" i="0" u="none" strike="noStrike" cap="none">
                <a:solidFill>
                  <a:schemeClr val="dk1"/>
                </a:solidFill>
                <a:latin typeface="Calibri"/>
                <a:ea typeface="Calibri"/>
                <a:cs typeface="Calibri"/>
                <a:sym typeface="Calibri"/>
              </a:rPr>
              <a:t>Logique appropriée et non appropriée</a:t>
            </a:r>
          </a:p>
        </p:txBody>
      </p:sp>
      <p:sp>
        <p:nvSpPr>
          <p:cNvPr id="396" name="Shape 396"/>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fr-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15</a:t>
            </a:fld>
            <a:endParaRPr lang="fr-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2" name="Shape 402"/>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dk1"/>
              </a:buClr>
              <a:buSzPct val="25000"/>
              <a:buFont typeface="Calibri"/>
              <a:buNone/>
            </a:pPr>
            <a:r>
              <a:rPr lang="fr-CA" sz="1200" b="0" i="0" u="sng" strike="noStrike" cap="none">
                <a:solidFill>
                  <a:schemeClr val="dk1"/>
                </a:solidFill>
                <a:latin typeface="Calibri"/>
                <a:ea typeface="Calibri"/>
                <a:cs typeface="Calibri"/>
                <a:sym typeface="Calibri"/>
              </a:rPr>
              <a:t>What about looking at it differently?</a:t>
            </a:r>
            <a:br>
              <a:rPr lang="fr-CA" sz="1200" b="0" i="0" u="sng"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We can change the formatting some more:</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Which do you find easier to understand: the first or the second organization of information? Why?</a:t>
            </a:r>
            <a:br>
              <a:rPr lang="fr-CA" sz="1200" b="0" i="0" u="none" strike="noStrike" cap="none">
                <a:solidFill>
                  <a:schemeClr val="dk1"/>
                </a:solidFill>
                <a:latin typeface="Calibri"/>
                <a:ea typeface="Calibri"/>
                <a:cs typeface="Calibri"/>
                <a:sym typeface="Calibri"/>
              </a:rPr>
            </a:br>
            <a:r>
              <a:rPr lang="fr-CA" sz="1200" b="1" i="0" u="none" strike="noStrike" cap="none">
                <a:solidFill>
                  <a:schemeClr val="dk1"/>
                </a:solidFill>
                <a:latin typeface="Calibri"/>
                <a:ea typeface="Calibri"/>
                <a:cs typeface="Calibri"/>
                <a:sym typeface="Calibri"/>
              </a:rPr>
              <a:t/>
            </a:r>
            <a:br>
              <a:rPr lang="fr-CA" sz="1200" b="1" i="0" u="none" strike="noStrike" cap="none">
                <a:solidFill>
                  <a:schemeClr val="dk1"/>
                </a:solidFill>
                <a:latin typeface="Calibri"/>
                <a:ea typeface="Calibri"/>
                <a:cs typeface="Calibri"/>
                <a:sym typeface="Calibri"/>
              </a:rPr>
            </a:br>
            <a:r>
              <a:rPr lang="fr-CA" sz="1200" b="1" i="0" u="none" strike="noStrike" cap="none">
                <a:solidFill>
                  <a:schemeClr val="dk1"/>
                </a:solidFill>
                <a:latin typeface="Calibri"/>
                <a:ea typeface="Calibri"/>
                <a:cs typeface="Calibri"/>
                <a:sym typeface="Calibri"/>
              </a:rPr>
              <a:t>Now let’s solve it! </a:t>
            </a:r>
            <a:r>
              <a:rPr lang="fr-CA" sz="1200" b="1" i="1" u="none" strike="noStrike" cap="none">
                <a:solidFill>
                  <a:schemeClr val="dk1"/>
                </a:solidFill>
                <a:latin typeface="Calibri"/>
                <a:ea typeface="Calibri"/>
                <a:cs typeface="Calibri"/>
                <a:sym typeface="Calibri"/>
              </a:rPr>
              <a:t>Let the participants work it out,</a:t>
            </a:r>
            <a:r>
              <a:rPr lang="fr-CA" sz="1200" b="1" i="0" u="none" strike="noStrike" cap="none">
                <a:solidFill>
                  <a:schemeClr val="dk1"/>
                </a:solidFill>
                <a:latin typeface="Calibri"/>
                <a:ea typeface="Calibri"/>
                <a:cs typeface="Calibri"/>
                <a:sym typeface="Calibri"/>
              </a:rPr>
              <a:t/>
            </a:r>
            <a:br>
              <a:rPr lang="fr-CA" sz="1200" b="1" i="0" u="none" strike="noStrike" cap="none">
                <a:solidFill>
                  <a:schemeClr val="dk1"/>
                </a:solidFill>
                <a:latin typeface="Calibri"/>
                <a:ea typeface="Calibri"/>
                <a:cs typeface="Calibri"/>
                <a:sym typeface="Calibri"/>
              </a:rPr>
            </a:br>
            <a:r>
              <a:rPr lang="fr-CA" sz="1200" b="1" i="0" u="none" strike="noStrike" cap="none">
                <a:solidFill>
                  <a:schemeClr val="dk1"/>
                </a:solidFill>
                <a:latin typeface="Calibri"/>
                <a:ea typeface="Calibri"/>
                <a:cs typeface="Calibri"/>
                <a:sym typeface="Calibri"/>
              </a:rPr>
              <a:t>Raise your hand when you’re ready…(gives everyone a bit of time)</a:t>
            </a:r>
            <a:br>
              <a:rPr lang="fr-CA" sz="1200" b="1" i="0" u="none" strike="noStrike" cap="none">
                <a:solidFill>
                  <a:schemeClr val="dk1"/>
                </a:solidFill>
                <a:latin typeface="Calibri"/>
                <a:ea typeface="Calibri"/>
                <a:cs typeface="Calibri"/>
                <a:sym typeface="Calibri"/>
              </a:rPr>
            </a:br>
            <a:r>
              <a:rPr lang="fr-CA" sz="1200" b="1" i="0" u="none" strike="noStrike" cap="none">
                <a:solidFill>
                  <a:schemeClr val="dk1"/>
                </a:solidFill>
                <a:latin typeface="Calibri"/>
                <a:ea typeface="Calibri"/>
                <a:cs typeface="Calibri"/>
                <a:sym typeface="Calibri"/>
              </a:rPr>
              <a:t> </a:t>
            </a:r>
            <a:br>
              <a:rPr lang="fr-CA" sz="1200" b="1"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There are two ways to solve it: start with “tomorrow” and work your way up, or start from “the day after” and work your way down.</a:t>
            </a:r>
          </a:p>
          <a:p>
            <a:pPr marL="0" marR="0" lvl="0" indent="0" algn="l" rtl="0">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Answer: it’s today = Friday!</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Did you notice the pattern?</a:t>
            </a:r>
          </a:p>
          <a:p>
            <a:pPr marL="0" marR="0" lvl="0" indent="0" algn="l" rtl="0">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 “day after + day before” and then </a:t>
            </a:r>
          </a:p>
          <a:p>
            <a:pPr marL="0" marR="0" lvl="0" indent="0" algn="l" rtl="0">
              <a:spcBef>
                <a:spcPts val="0"/>
              </a:spcBef>
              <a:buClr>
                <a:schemeClr val="dk1"/>
              </a:buClr>
              <a:buSzPct val="25000"/>
              <a:buFont typeface="Calibri"/>
              <a:buNone/>
            </a:pPr>
            <a:r>
              <a:rPr lang="fr-CA" sz="1200" b="0" i="0" u="none" strike="noStrike" cap="none">
                <a:solidFill>
                  <a:schemeClr val="dk1"/>
                </a:solidFill>
                <a:latin typeface="Calibri"/>
                <a:ea typeface="Calibri"/>
                <a:cs typeface="Calibri"/>
                <a:sym typeface="Calibri"/>
              </a:rPr>
              <a:t>“day before + tomorrow” which can be substituted with “day before + day after”</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so these two lines cancel each other out...</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Indenting allows you to see the “inside-out”, “bottom-up” possibilities more easily and is something that is widely used in computer programming languages as a way to organise the code.</a:t>
            </a:r>
            <a:br>
              <a:rPr lang="fr-CA" sz="1200" b="0" i="0" u="none" strike="noStrike" cap="none">
                <a:solidFill>
                  <a:schemeClr val="dk1"/>
                </a:solidFill>
                <a:latin typeface="Calibri"/>
                <a:ea typeface="Calibri"/>
                <a:cs typeface="Calibri"/>
                <a:sym typeface="Calibri"/>
              </a:rPr>
            </a:br>
            <a:endParaRPr lang="fr-CA" sz="1200" b="0" i="0" u="none" strike="noStrike" cap="none">
              <a:solidFill>
                <a:schemeClr val="dk1"/>
              </a:solidFill>
              <a:latin typeface="Calibri"/>
              <a:ea typeface="Calibri"/>
              <a:cs typeface="Calibri"/>
              <a:sym typeface="Calibri"/>
            </a:endParaRPr>
          </a:p>
        </p:txBody>
      </p:sp>
      <p:sp>
        <p:nvSpPr>
          <p:cNvPr id="403" name="Shape 403"/>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fr-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16</a:t>
            </a:fld>
            <a:endParaRPr lang="fr-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9" name="Shape 409"/>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r>
              <a:rPr lang="fr-CA" sz="1200" b="0" i="0" u="none" strike="noStrike" cap="none">
                <a:solidFill>
                  <a:schemeClr val="dk1"/>
                </a:solidFill>
                <a:latin typeface="Calibri"/>
                <a:ea typeface="Calibri"/>
                <a:cs typeface="Calibri"/>
                <a:sym typeface="Calibri"/>
              </a:rPr>
              <a:t>Now that you’ve worked through it and solved it, here’s one final way of looking at it.</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Let’s change the formatting slightly…</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Adding parentheses is a concise way of decomposing the problem, each set indicates a new line (and an indentation)…</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How is this useful?  (go to next slide)</a:t>
            </a:r>
            <a:br>
              <a:rPr lang="fr-CA" sz="1200" b="0" i="0" u="none" strike="noStrike" cap="none">
                <a:solidFill>
                  <a:schemeClr val="dk1"/>
                </a:solidFill>
                <a:latin typeface="Calibri"/>
                <a:ea typeface="Calibri"/>
                <a:cs typeface="Calibri"/>
                <a:sym typeface="Calibri"/>
              </a:rPr>
            </a:br>
            <a:endParaRPr lang="fr-CA" sz="1200" b="0" i="0" u="none" strike="noStrike" cap="none">
              <a:solidFill>
                <a:schemeClr val="dk1"/>
              </a:solidFill>
              <a:latin typeface="Calibri"/>
              <a:ea typeface="Calibri"/>
              <a:cs typeface="Calibri"/>
              <a:sym typeface="Calibri"/>
            </a:endParaRPr>
          </a:p>
        </p:txBody>
      </p:sp>
      <p:sp>
        <p:nvSpPr>
          <p:cNvPr id="410" name="Shape 410"/>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fr-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17</a:t>
            </a:fld>
            <a:endParaRPr lang="fr-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dk1"/>
              </a:buClr>
              <a:buSzPct val="25000"/>
              <a:buFont typeface="Calibri"/>
              <a:buNone/>
            </a:pPr>
            <a:r>
              <a:rPr lang="fr-CA" sz="1200" b="0" i="0" u="sng" strike="noStrike" cap="none">
                <a:solidFill>
                  <a:schemeClr val="dk1"/>
                </a:solidFill>
                <a:latin typeface="Calibri"/>
                <a:ea typeface="Calibri"/>
                <a:cs typeface="Calibri"/>
                <a:sym typeface="Calibri"/>
              </a:rPr>
              <a:t>(Computational thinking challenge: recap)</a:t>
            </a: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Let’s recap: Is this a simple problem to solve now?</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Note I asked whether it was simple, not whether it was easy…</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You have worked through it and learned how to do it: it may not be easy but it has become simple.</a:t>
            </a:r>
          </a:p>
          <a:p>
            <a:pPr marL="0" marR="0" lvl="0" indent="0" algn="l" rtl="0">
              <a:spcBef>
                <a:spcPts val="0"/>
              </a:spcBef>
              <a:buClr>
                <a:schemeClr val="dk1"/>
              </a:buClr>
              <a:buSzPct val="25000"/>
              <a:buFont typeface="Calibri"/>
              <a:buNone/>
            </a:pP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Now when you are given a similar problem, you have various strategies to solve it…</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Write it out again on different lines or….put in the parentheses and remember that they represent new lines.</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So now, you can go home and figure out the problem with parentheses - that’s right practice will always help consolidate learning!</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What have you gained from working on this complex problem?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We have improved our skills in decomposition, logic and pattern recognition and learned a new algorithm to solve the problem the next time a similar problem is encountered…</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Yes, all with one small and complex challenge and a little help!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endParaRPr lang="fr-CA" sz="1200" b="0" i="0" u="none" strike="noStrike" cap="none">
              <a:solidFill>
                <a:schemeClr val="dk1"/>
              </a:solidFill>
              <a:latin typeface="Calibri"/>
              <a:ea typeface="Calibri"/>
              <a:cs typeface="Calibri"/>
              <a:sym typeface="Calibri"/>
            </a:endParaRPr>
          </a:p>
        </p:txBody>
      </p:sp>
      <p:sp>
        <p:nvSpPr>
          <p:cNvPr id="417" name="Shape 417"/>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fr-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18</a:t>
            </a:fld>
            <a:endParaRPr lang="fr-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3" name="Shape 423"/>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accent3"/>
              </a:buClr>
              <a:buSzPct val="25000"/>
              <a:buFont typeface="Calibri"/>
              <a:buNone/>
            </a:pPr>
            <a:r>
              <a:rPr lang="fr-CA" sz="1600" b="0" i="0" u="none" strike="noStrike" cap="none">
                <a:solidFill>
                  <a:schemeClr val="dk1"/>
                </a:solidFill>
                <a:latin typeface="Calibri"/>
                <a:ea typeface="Calibri"/>
                <a:cs typeface="Calibri"/>
                <a:sym typeface="Calibri"/>
              </a:rPr>
              <a:t>Adults (and especially teachers) employ these practices all the time!</a:t>
            </a:r>
            <a:br>
              <a:rPr lang="fr-CA" sz="1600" b="0" i="0" u="none" strike="noStrike" cap="none">
                <a:solidFill>
                  <a:schemeClr val="dk1"/>
                </a:solidFill>
                <a:latin typeface="Calibri"/>
                <a:ea typeface="Calibri"/>
                <a:cs typeface="Calibri"/>
                <a:sym typeface="Calibri"/>
              </a:rPr>
            </a:br>
            <a:r>
              <a:rPr lang="fr-CA" sz="1600" b="0" i="0" u="none" strike="noStrike" cap="none">
                <a:solidFill>
                  <a:schemeClr val="dk1"/>
                </a:solidFill>
                <a:latin typeface="Calibri"/>
                <a:ea typeface="Calibri"/>
                <a:cs typeface="Calibri"/>
                <a:sym typeface="Calibri"/>
              </a:rPr>
              <a:t>What are examples of these practices in day-to-day life?</a:t>
            </a:r>
            <a:br>
              <a:rPr lang="fr-CA" sz="1600" b="0" i="0" u="none" strike="noStrike" cap="none">
                <a:solidFill>
                  <a:schemeClr val="dk1"/>
                </a:solidFill>
                <a:latin typeface="Calibri"/>
                <a:ea typeface="Calibri"/>
                <a:cs typeface="Calibri"/>
                <a:sym typeface="Calibri"/>
              </a:rPr>
            </a:br>
            <a:endParaRPr lang="fr-CA" sz="16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fr-CA" sz="1600" b="0" i="1" u="sng" strike="noStrike" cap="none">
                <a:solidFill>
                  <a:schemeClr val="dk1"/>
                </a:solidFill>
                <a:latin typeface="Calibri"/>
                <a:ea typeface="Calibri"/>
                <a:cs typeface="Calibri"/>
                <a:sym typeface="Calibri"/>
              </a:rPr>
              <a:t>Experimenting: </a:t>
            </a:r>
            <a:r>
              <a:rPr lang="fr-CA" sz="1600" b="0" i="0" u="sng" strike="noStrike" cap="none">
                <a:solidFill>
                  <a:schemeClr val="dk1"/>
                </a:solidFill>
                <a:latin typeface="Calibri"/>
                <a:ea typeface="Calibri"/>
                <a:cs typeface="Calibri"/>
                <a:sym typeface="Calibri"/>
              </a:rPr>
              <a:t/>
            </a:r>
            <a:br>
              <a:rPr lang="fr-CA" sz="1600" b="0" i="0" u="sng" strike="noStrike" cap="none">
                <a:solidFill>
                  <a:schemeClr val="dk1"/>
                </a:solidFill>
                <a:latin typeface="Calibri"/>
                <a:ea typeface="Calibri"/>
                <a:cs typeface="Calibri"/>
                <a:sym typeface="Calibri"/>
              </a:rPr>
            </a:br>
            <a:r>
              <a:rPr lang="fr-CA" sz="1600" b="0" i="0" u="none" strike="noStrike" cap="none">
                <a:solidFill>
                  <a:schemeClr val="dk1"/>
                </a:solidFill>
                <a:latin typeface="Calibri"/>
                <a:ea typeface="Calibri"/>
                <a:cs typeface="Calibri"/>
                <a:sym typeface="Calibri"/>
              </a:rPr>
              <a:t>Cooking/Baking: improving a recipe, trying different combinations…</a:t>
            </a:r>
            <a:br>
              <a:rPr lang="fr-CA" sz="1600" b="0" i="0" u="none" strike="noStrike" cap="none">
                <a:solidFill>
                  <a:schemeClr val="dk1"/>
                </a:solidFill>
                <a:latin typeface="Calibri"/>
                <a:ea typeface="Calibri"/>
                <a:cs typeface="Calibri"/>
                <a:sym typeface="Calibri"/>
              </a:rPr>
            </a:br>
            <a:endParaRPr lang="fr-CA" sz="16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fr-CA" sz="1600" b="0" i="1" u="sng" strike="noStrike" cap="none">
                <a:solidFill>
                  <a:schemeClr val="dk1"/>
                </a:solidFill>
                <a:latin typeface="Calibri"/>
                <a:ea typeface="Calibri"/>
                <a:cs typeface="Calibri"/>
                <a:sym typeface="Calibri"/>
              </a:rPr>
              <a:t>Collaboration: </a:t>
            </a:r>
            <a:br>
              <a:rPr lang="fr-CA" sz="1600" b="0" i="1" u="sng" strike="noStrike" cap="none">
                <a:solidFill>
                  <a:schemeClr val="dk1"/>
                </a:solidFill>
                <a:latin typeface="Calibri"/>
                <a:ea typeface="Calibri"/>
                <a:cs typeface="Calibri"/>
                <a:sym typeface="Calibri"/>
              </a:rPr>
            </a:br>
            <a:r>
              <a:rPr lang="fr-CA" sz="1600" b="0" i="0" u="none" strike="noStrike" cap="none">
                <a:solidFill>
                  <a:schemeClr val="dk1"/>
                </a:solidFill>
                <a:latin typeface="Calibri"/>
                <a:ea typeface="Calibri"/>
                <a:cs typeface="Calibri"/>
                <a:sym typeface="Calibri"/>
              </a:rPr>
              <a:t>For most things in life, you collaborate with others. </a:t>
            </a:r>
            <a:br>
              <a:rPr lang="fr-CA" sz="1600" b="0" i="0" u="none" strike="noStrike" cap="none">
                <a:solidFill>
                  <a:schemeClr val="dk1"/>
                </a:solidFill>
                <a:latin typeface="Calibri"/>
                <a:ea typeface="Calibri"/>
                <a:cs typeface="Calibri"/>
                <a:sym typeface="Calibri"/>
              </a:rPr>
            </a:br>
            <a:r>
              <a:rPr lang="fr-CA" sz="1600" b="0" i="0" u="none" strike="noStrike" cap="none">
                <a:solidFill>
                  <a:schemeClr val="dk1"/>
                </a:solidFill>
                <a:latin typeface="Calibri"/>
                <a:ea typeface="Calibri"/>
                <a:cs typeface="Calibri"/>
                <a:sym typeface="Calibri"/>
              </a:rPr>
              <a:t>For example in this workshop: (to the participants) You are being quiet, listening and participating. As the instructor, I am standing, speaking clearly and answering your questions.</a:t>
            </a:r>
          </a:p>
          <a:p>
            <a:pPr marL="0" marR="0" lvl="0" indent="0" algn="l" rtl="0">
              <a:spcBef>
                <a:spcPts val="0"/>
              </a:spcBef>
              <a:spcAft>
                <a:spcPts val="0"/>
              </a:spcAft>
              <a:buClr>
                <a:schemeClr val="accent3"/>
              </a:buClr>
              <a:buSzPct val="25000"/>
              <a:buFont typeface="Calibri"/>
              <a:buNone/>
            </a:pPr>
            <a:r>
              <a:rPr lang="fr-CA" sz="1600" b="0" i="0" u="none" strike="noStrike" cap="none">
                <a:solidFill>
                  <a:schemeClr val="dk1"/>
                </a:solidFill>
                <a:latin typeface="Calibri"/>
                <a:ea typeface="Calibri"/>
                <a:cs typeface="Calibri"/>
                <a:sym typeface="Calibri"/>
              </a:rPr>
              <a:t/>
            </a:r>
            <a:br>
              <a:rPr lang="fr-CA" sz="1600" b="0" i="0" u="none" strike="noStrike" cap="none">
                <a:solidFill>
                  <a:schemeClr val="dk1"/>
                </a:solidFill>
                <a:latin typeface="Calibri"/>
                <a:ea typeface="Calibri"/>
                <a:cs typeface="Calibri"/>
                <a:sym typeface="Calibri"/>
              </a:rPr>
            </a:br>
            <a:r>
              <a:rPr lang="fr-CA" sz="1600" b="0" i="1" u="sng" strike="noStrike" cap="none">
                <a:solidFill>
                  <a:schemeClr val="dk1"/>
                </a:solidFill>
                <a:latin typeface="Calibri"/>
                <a:ea typeface="Calibri"/>
                <a:cs typeface="Calibri"/>
                <a:sym typeface="Calibri"/>
              </a:rPr>
              <a:t>Planning:</a:t>
            </a:r>
          </a:p>
          <a:p>
            <a:pPr marL="0" marR="0" lvl="0" indent="0" algn="l" rtl="0">
              <a:spcBef>
                <a:spcPts val="0"/>
              </a:spcBef>
              <a:spcAft>
                <a:spcPts val="0"/>
              </a:spcAft>
              <a:buClr>
                <a:schemeClr val="accent3"/>
              </a:buClr>
              <a:buSzPct val="25000"/>
              <a:buFont typeface="Calibri"/>
              <a:buNone/>
            </a:pPr>
            <a:r>
              <a:rPr lang="fr-CA" sz="1600" b="0" i="0" u="none" strike="noStrike" cap="none">
                <a:solidFill>
                  <a:schemeClr val="dk1"/>
                </a:solidFill>
                <a:latin typeface="Calibri"/>
                <a:ea typeface="Calibri"/>
                <a:cs typeface="Calibri"/>
                <a:sym typeface="Calibri"/>
              </a:rPr>
              <a:t>We usually plan things out when tasks are complex or unfamiliar. </a:t>
            </a:r>
            <a:br>
              <a:rPr lang="fr-CA" sz="1600" b="0" i="0" u="none" strike="noStrike" cap="none">
                <a:solidFill>
                  <a:schemeClr val="dk1"/>
                </a:solidFill>
                <a:latin typeface="Calibri"/>
                <a:ea typeface="Calibri"/>
                <a:cs typeface="Calibri"/>
                <a:sym typeface="Calibri"/>
              </a:rPr>
            </a:br>
            <a:r>
              <a:rPr lang="fr-CA" sz="1600" b="0" i="0" u="none" strike="noStrike" cap="none">
                <a:solidFill>
                  <a:schemeClr val="dk1"/>
                </a:solidFill>
                <a:latin typeface="Calibri"/>
                <a:ea typeface="Calibri"/>
                <a:cs typeface="Calibri"/>
                <a:sym typeface="Calibri"/>
              </a:rPr>
              <a:t>Ex.: For instance, how did you get here today? (for workshops that are not being held in the school)</a:t>
            </a:r>
            <a:br>
              <a:rPr lang="fr-CA" sz="1600" b="0" i="0" u="none" strike="noStrike" cap="none">
                <a:solidFill>
                  <a:schemeClr val="dk1"/>
                </a:solidFill>
                <a:latin typeface="Calibri"/>
                <a:ea typeface="Calibri"/>
                <a:cs typeface="Calibri"/>
                <a:sym typeface="Calibri"/>
              </a:rPr>
            </a:br>
            <a:r>
              <a:rPr lang="fr-CA" sz="1600" b="0" i="0" u="none" strike="noStrike" cap="none">
                <a:solidFill>
                  <a:schemeClr val="dk1"/>
                </a:solidFill>
                <a:latin typeface="Calibri"/>
                <a:ea typeface="Calibri"/>
                <a:cs typeface="Calibri"/>
                <a:sym typeface="Calibri"/>
              </a:rPr>
              <a:t>It is important to have a clear idea of what you are trying to accomplish.</a:t>
            </a:r>
            <a:br>
              <a:rPr lang="fr-CA" sz="1600" b="0" i="0" u="none" strike="noStrike" cap="none">
                <a:solidFill>
                  <a:schemeClr val="dk1"/>
                </a:solidFill>
                <a:latin typeface="Calibri"/>
                <a:ea typeface="Calibri"/>
                <a:cs typeface="Calibri"/>
                <a:sym typeface="Calibri"/>
              </a:rPr>
            </a:br>
            <a:endParaRPr lang="fr-CA" sz="1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accent3"/>
              </a:buClr>
              <a:buSzPct val="25000"/>
              <a:buFont typeface="Calibri"/>
              <a:buNone/>
            </a:pPr>
            <a:r>
              <a:rPr lang="fr-CA" sz="1600" b="0" i="1" u="sng" strike="noStrike" cap="none">
                <a:solidFill>
                  <a:schemeClr val="dk1"/>
                </a:solidFill>
                <a:latin typeface="Calibri"/>
                <a:ea typeface="Calibri"/>
                <a:cs typeface="Calibri"/>
                <a:sym typeface="Calibri"/>
              </a:rPr>
              <a:t>Debugging: </a:t>
            </a:r>
            <a:r>
              <a:rPr lang="fr-CA" sz="1600" b="0" i="0" u="none" strike="noStrike" cap="none">
                <a:solidFill>
                  <a:schemeClr val="dk1"/>
                </a:solidFill>
                <a:latin typeface="Calibri"/>
                <a:ea typeface="Calibri"/>
                <a:cs typeface="Calibri"/>
                <a:sym typeface="Calibri"/>
              </a:rPr>
              <a:t/>
            </a:r>
            <a:br>
              <a:rPr lang="fr-CA" sz="1600" b="0" i="0" u="none" strike="noStrike" cap="none">
                <a:solidFill>
                  <a:schemeClr val="dk1"/>
                </a:solidFill>
                <a:latin typeface="Calibri"/>
                <a:ea typeface="Calibri"/>
                <a:cs typeface="Calibri"/>
                <a:sym typeface="Calibri"/>
              </a:rPr>
            </a:br>
            <a:r>
              <a:rPr lang="fr-CA" sz="1600" b="0" i="0" u="none" strike="noStrike" cap="none">
                <a:solidFill>
                  <a:schemeClr val="dk1"/>
                </a:solidFill>
                <a:latin typeface="Calibri"/>
                <a:ea typeface="Calibri"/>
                <a:cs typeface="Calibri"/>
                <a:sym typeface="Calibri"/>
              </a:rPr>
              <a:t>We all do this without thinking, it’s known as auto-correction (we see that we’ve made a mistake, we correct it and keep on going). </a:t>
            </a:r>
            <a:br>
              <a:rPr lang="fr-CA" sz="1600" b="0" i="0" u="none" strike="noStrike" cap="none">
                <a:solidFill>
                  <a:schemeClr val="dk1"/>
                </a:solidFill>
                <a:latin typeface="Calibri"/>
                <a:ea typeface="Calibri"/>
                <a:cs typeface="Calibri"/>
                <a:sym typeface="Calibri"/>
              </a:rPr>
            </a:br>
            <a:r>
              <a:rPr lang="fr-CA" sz="1600" b="0" i="0" u="none" strike="noStrike" cap="none">
                <a:solidFill>
                  <a:schemeClr val="dk1"/>
                </a:solidFill>
                <a:latin typeface="Calibri"/>
                <a:ea typeface="Calibri"/>
                <a:cs typeface="Calibri"/>
                <a:sym typeface="Calibri"/>
              </a:rPr>
              <a:t>Say when you’re parking your car, and you need to “re-adjust” or you buttoned your shirt and missed a button.</a:t>
            </a:r>
            <a:br>
              <a:rPr lang="fr-CA" sz="1600" b="0" i="0" u="none" strike="noStrike" cap="none">
                <a:solidFill>
                  <a:schemeClr val="dk1"/>
                </a:solidFill>
                <a:latin typeface="Calibri"/>
                <a:ea typeface="Calibri"/>
                <a:cs typeface="Calibri"/>
                <a:sym typeface="Calibri"/>
              </a:rPr>
            </a:br>
            <a:endParaRPr lang="fr-CA" sz="16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endParaRPr sz="1600" b="0" i="0" u="sng" strike="noStrike" cap="none">
              <a:solidFill>
                <a:schemeClr val="dk1"/>
              </a:solidFill>
              <a:latin typeface="Calibri"/>
              <a:ea typeface="Calibri"/>
              <a:cs typeface="Calibri"/>
              <a:sym typeface="Calibri"/>
            </a:endParaRPr>
          </a:p>
          <a:p>
            <a:pPr marL="220104" marR="0" lvl="0" indent="-220104" algn="l" rtl="0">
              <a:lnSpc>
                <a:spcPct val="125000"/>
              </a:lnSpc>
              <a:spcBef>
                <a:spcPts val="0"/>
              </a:spcBef>
              <a:buClr>
                <a:srgbClr val="000000"/>
              </a:buClr>
              <a:buSzPct val="25000"/>
              <a:buFont typeface="Calibri"/>
              <a:buNone/>
            </a:pPr>
            <a:endParaRPr sz="1600" b="0" i="0" u="none" strike="noStrike" cap="none">
              <a:solidFill>
                <a:srgbClr val="000000"/>
              </a:solidFill>
              <a:latin typeface="Calibri"/>
              <a:ea typeface="Calibri"/>
              <a:cs typeface="Calibri"/>
              <a:sym typeface="Calibri"/>
            </a:endParaRPr>
          </a:p>
        </p:txBody>
      </p:sp>
      <p:sp>
        <p:nvSpPr>
          <p:cNvPr id="424" name="Shape 424"/>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19</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r>
              <a:rPr lang="fr-CA" sz="1200" b="0" i="0" u="none" strike="noStrike" cap="none">
                <a:solidFill>
                  <a:schemeClr val="dk1"/>
                </a:solidFill>
                <a:latin typeface="Calibri"/>
                <a:ea typeface="Calibri"/>
                <a:cs typeface="Calibri"/>
                <a:sym typeface="Calibri"/>
              </a:rPr>
              <a:t>Empower is translated as outiller (Cand. Fr.) when it refers to technology in education: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http://www.granddictionnaire.com/ficheOqlf.aspx?Id_Fiche=8349600&amp;MotClef=outiller&amp;RechercheDans=2&amp;Id_TypeRecherche=1&amp;Id_LangueInterro=***&amp;Domaine=</a:t>
            </a:r>
          </a:p>
        </p:txBody>
      </p:sp>
      <p:sp>
        <p:nvSpPr>
          <p:cNvPr id="270" name="Shape 27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2" name="Shape 432"/>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220104" marR="0" lvl="0" indent="-220104" algn="l" rtl="0">
              <a:lnSpc>
                <a:spcPct val="125000"/>
              </a:lnSpc>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Debugging: We all do this without thinking, it’s known as auto-correction (we see that we’ve made a mistake, we correct it and keep on going). Say when you’re parking your car, and you need to “re-adjust” or you buttoned your shirt and missed a button.</a:t>
            </a:r>
          </a:p>
          <a:p>
            <a:pPr marL="220104" marR="0" lvl="0" indent="-220104" algn="l" rtl="0">
              <a:lnSpc>
                <a:spcPct val="125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220104" marR="0" lvl="0" indent="-220104" algn="l" rtl="0">
              <a:lnSpc>
                <a:spcPct val="125000"/>
              </a:lnSpc>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Debugging: Answering the question “Does it work the way I want it to?” If the answer is “No”, figure out why then fix it. (incremental &amp; iterative process)</a:t>
            </a:r>
          </a:p>
          <a:p>
            <a:pPr marL="220104" marR="0" lvl="0" indent="-220104" algn="l" rtl="0">
              <a:lnSpc>
                <a:spcPct val="125000"/>
              </a:lnSpc>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Things rarely (if ever) work just as imagined, it is critical for designers to develop strategies for dealing with - and anticipating – anticipating problems.</a:t>
            </a:r>
          </a:p>
          <a:p>
            <a:pPr marL="220104" marR="0" lvl="0" indent="-220104" algn="l" rtl="0">
              <a:lnSpc>
                <a:spcPct val="125000"/>
              </a:lnSpc>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Auto correction</a:t>
            </a:r>
          </a:p>
          <a:p>
            <a:pPr marL="220104" marR="0" lvl="0" indent="-220104" algn="l" rtl="0">
              <a:lnSpc>
                <a:spcPct val="125000"/>
              </a:lnSpc>
              <a:spcBef>
                <a:spcPts val="0"/>
              </a:spcBef>
              <a:spcAft>
                <a:spcPts val="0"/>
              </a:spcAft>
              <a:buClr>
                <a:schemeClr val="dk1"/>
              </a:buClr>
              <a:buSzPct val="25000"/>
              <a:buFont typeface="Calibri"/>
              <a:buNone/>
            </a:pPr>
            <a:endParaRPr sz="1200" b="1" i="0" u="sng" strike="noStrike" cap="none">
              <a:solidFill>
                <a:srgbClr val="000000"/>
              </a:solidFill>
              <a:latin typeface="Arial"/>
              <a:ea typeface="Arial"/>
              <a:cs typeface="Arial"/>
              <a:sym typeface="Arial"/>
            </a:endParaRPr>
          </a:p>
          <a:p>
            <a:pPr marL="220104" marR="0" lvl="0" indent="-220104" algn="l" rtl="0">
              <a:lnSpc>
                <a:spcPct val="125000"/>
              </a:lnSpc>
              <a:spcBef>
                <a:spcPts val="0"/>
              </a:spcBef>
              <a:spcAft>
                <a:spcPts val="0"/>
              </a:spcAft>
              <a:buClr>
                <a:schemeClr val="dk1"/>
              </a:buClr>
              <a:buSzPct val="25000"/>
              <a:buFont typeface="Calibri"/>
              <a:buNone/>
            </a:pPr>
            <a:endParaRPr sz="1200" b="1" i="0" u="sng" strike="noStrike" cap="none">
              <a:solidFill>
                <a:srgbClr val="000000"/>
              </a:solidFill>
              <a:latin typeface="Arial"/>
              <a:ea typeface="Arial"/>
              <a:cs typeface="Arial"/>
              <a:sym typeface="Arial"/>
            </a:endParaRPr>
          </a:p>
          <a:p>
            <a:pPr marL="220104" marR="0" lvl="0" indent="-220104" algn="l" rtl="0">
              <a:lnSpc>
                <a:spcPct val="125000"/>
              </a:lnSpc>
              <a:spcBef>
                <a:spcPts val="0"/>
              </a:spcBef>
              <a:spcAft>
                <a:spcPts val="0"/>
              </a:spcAft>
              <a:buClr>
                <a:srgbClr val="000000"/>
              </a:buClr>
              <a:buSzPct val="25000"/>
              <a:buFont typeface="Arial"/>
              <a:buNone/>
            </a:pPr>
            <a:r>
              <a:rPr lang="fr-CA" sz="1200" b="1" i="0" u="sng" strike="noStrike" cap="none">
                <a:solidFill>
                  <a:srgbClr val="000000"/>
                </a:solidFill>
                <a:latin typeface="Arial"/>
                <a:ea typeface="Arial"/>
                <a:cs typeface="Arial"/>
                <a:sym typeface="Arial"/>
              </a:rPr>
              <a:t>A little trivia:</a:t>
            </a:r>
          </a:p>
          <a:p>
            <a:pPr marL="220104" marR="0" lvl="0" indent="-220104" algn="l" rtl="0">
              <a:lnSpc>
                <a:spcPct val="125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220104" marR="0" lvl="0" indent="-220104" algn="l" rtl="0">
              <a:lnSpc>
                <a:spcPct val="125000"/>
              </a:lnSpc>
              <a:spcBef>
                <a:spcPts val="0"/>
              </a:spcBef>
              <a:spcAft>
                <a:spcPts val="0"/>
              </a:spcAft>
              <a:buClr>
                <a:srgbClr val="000000"/>
              </a:buClr>
              <a:buSzPct val="25000"/>
              <a:buFont typeface="Arial"/>
              <a:buNone/>
            </a:pPr>
            <a:r>
              <a:rPr lang="fr-CA" sz="1200" b="0" i="0" u="none" strike="noStrike" cap="none">
                <a:solidFill>
                  <a:srgbClr val="000000"/>
                </a:solidFill>
                <a:latin typeface="Arial"/>
                <a:ea typeface="Arial"/>
                <a:cs typeface="Arial"/>
                <a:sym typeface="Arial"/>
              </a:rPr>
              <a:t>This is  the very first instance of a computer bug: a moth found in the computer - from Grace Hopper’s blog</a:t>
            </a:r>
          </a:p>
          <a:p>
            <a:pPr marL="220104" marR="0" lvl="0" indent="-220104" algn="l" rtl="0">
              <a:lnSpc>
                <a:spcPct val="125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220104" marR="0" lvl="0" indent="-220104" algn="l" rtl="0">
              <a:lnSpc>
                <a:spcPct val="125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220104" marR="0" lvl="0" indent="-220104" algn="l" rtl="0">
              <a:lnSpc>
                <a:spcPct val="125000"/>
              </a:lnSpc>
              <a:spcBef>
                <a:spcPts val="0"/>
              </a:spcBef>
              <a:spcAft>
                <a:spcPts val="0"/>
              </a:spcAft>
              <a:buClr>
                <a:srgbClr val="000000"/>
              </a:buClr>
              <a:buSzPct val="25000"/>
              <a:buFont typeface="Arial"/>
              <a:buNone/>
            </a:pPr>
            <a:r>
              <a:rPr lang="fr-CA" sz="1200" b="0" i="0" u="none" strike="noStrike" cap="none">
                <a:solidFill>
                  <a:srgbClr val="000000"/>
                </a:solidFill>
                <a:latin typeface="Arial"/>
                <a:ea typeface="Arial"/>
                <a:cs typeface="Arial"/>
                <a:sym typeface="Arial"/>
              </a:rPr>
              <a:t>Grace Hopper, a famous computer scientist, is credited for coining the term “debugging”. </a:t>
            </a:r>
            <a:br>
              <a:rPr lang="fr-CA" sz="1200" b="0" i="0" u="none" strike="noStrike" cap="none">
                <a:solidFill>
                  <a:srgbClr val="000000"/>
                </a:solidFill>
                <a:latin typeface="Arial"/>
                <a:ea typeface="Arial"/>
                <a:cs typeface="Arial"/>
                <a:sym typeface="Arial"/>
              </a:rPr>
            </a:br>
            <a:r>
              <a:rPr lang="fr-CA" sz="1200" b="0" i="0" u="none" strike="noStrike" cap="none">
                <a:solidFill>
                  <a:srgbClr val="000000"/>
                </a:solidFill>
                <a:latin typeface="Arial"/>
                <a:ea typeface="Arial"/>
                <a:cs typeface="Arial"/>
                <a:sym typeface="Arial"/>
              </a:rPr>
              <a:t>In Computer programming, debugging means getting rid of problems in the code. </a:t>
            </a:r>
            <a:br>
              <a:rPr lang="fr-CA" sz="1200" b="0" i="0" u="none" strike="noStrike" cap="none">
                <a:solidFill>
                  <a:srgbClr val="000000"/>
                </a:solidFill>
                <a:latin typeface="Arial"/>
                <a:ea typeface="Arial"/>
                <a:cs typeface="Arial"/>
                <a:sym typeface="Arial"/>
              </a:rPr>
            </a:br>
            <a:r>
              <a:rPr lang="fr-CA" sz="1200" b="0" i="0" u="none" strike="noStrike" cap="none">
                <a:solidFill>
                  <a:srgbClr val="000000"/>
                </a:solidFill>
                <a:latin typeface="Arial"/>
                <a:ea typeface="Arial"/>
                <a:cs typeface="Arial"/>
                <a:sym typeface="Arial"/>
              </a:rPr>
              <a:t>One of Grace Hopper’s computer glitches was actually being caused by a moth in the back of her computer! </a:t>
            </a:r>
            <a:br>
              <a:rPr lang="fr-CA" sz="1200" b="0" i="0" u="none" strike="noStrike" cap="none">
                <a:solidFill>
                  <a:srgbClr val="000000"/>
                </a:solidFill>
                <a:latin typeface="Arial"/>
                <a:ea typeface="Arial"/>
                <a:cs typeface="Arial"/>
                <a:sym typeface="Arial"/>
              </a:rPr>
            </a:br>
            <a:r>
              <a:rPr lang="fr-CA" sz="1200" b="0" i="0" u="none" strike="noStrike" cap="none">
                <a:solidFill>
                  <a:srgbClr val="000000"/>
                </a:solidFill>
                <a:latin typeface="Arial"/>
                <a:ea typeface="Arial"/>
                <a:cs typeface="Arial"/>
                <a:sym typeface="Arial"/>
              </a:rPr>
              <a:t>Debugging has become a very important programming technique because the more code there is, the more potential for bugs there are!</a:t>
            </a:r>
          </a:p>
          <a:p>
            <a:pPr marL="220104" marR="0" lvl="0" indent="-220104" algn="l" rtl="0">
              <a:lnSpc>
                <a:spcPct val="125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220104" marR="0" lvl="0" indent="-220104" algn="l" rtl="0">
              <a:lnSpc>
                <a:spcPct val="125000"/>
              </a:lnSpc>
              <a:spcBef>
                <a:spcPts val="0"/>
              </a:spcBef>
              <a:buClr>
                <a:srgbClr val="000000"/>
              </a:buClr>
              <a:buSzPct val="25000"/>
              <a:buFont typeface="Arial"/>
              <a:buNone/>
            </a:pPr>
            <a:r>
              <a:rPr lang="fr-CA" sz="1200" b="0" i="0" u="none" strike="noStrike" cap="none">
                <a:solidFill>
                  <a:srgbClr val="000000"/>
                </a:solidFill>
                <a:latin typeface="Arial"/>
                <a:ea typeface="Arial"/>
                <a:cs typeface="Arial"/>
                <a:sym typeface="Arial"/>
              </a:rPr>
              <a:t>Computer programmers usually say: </a:t>
            </a:r>
            <a:r>
              <a:rPr lang="fr-CA" sz="1200" b="0" i="1" u="none" strike="noStrike" cap="none">
                <a:solidFill>
                  <a:srgbClr val="000000"/>
                </a:solidFill>
                <a:latin typeface="Arial"/>
                <a:ea typeface="Arial"/>
                <a:cs typeface="Arial"/>
                <a:sym typeface="Arial"/>
              </a:rPr>
              <a:t>If your program runs perfectly the first time, ask yourself the question “Why did it work?”</a:t>
            </a:r>
          </a:p>
        </p:txBody>
      </p:sp>
      <p:sp>
        <p:nvSpPr>
          <p:cNvPr id="433" name="Shape 433"/>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20</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1" name="Shape 441"/>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220104" marR="0" lvl="0" indent="-220104" algn="l" rtl="0">
              <a:lnSpc>
                <a:spcPct val="125000"/>
              </a:lnSpc>
              <a:spcBef>
                <a:spcPts val="0"/>
              </a:spcBef>
              <a:buClr>
                <a:srgbClr val="000000"/>
              </a:buClr>
              <a:buSzPct val="25000"/>
              <a:buFont typeface="Calibri"/>
              <a:buNone/>
            </a:pPr>
            <a:endParaRPr sz="1600" b="0" i="0" u="none" strike="noStrike" cap="none">
              <a:solidFill>
                <a:srgbClr val="000000"/>
              </a:solidFill>
              <a:latin typeface="Calibri"/>
              <a:ea typeface="Calibri"/>
              <a:cs typeface="Calibri"/>
              <a:sym typeface="Calibri"/>
            </a:endParaRPr>
          </a:p>
        </p:txBody>
      </p:sp>
      <p:sp>
        <p:nvSpPr>
          <p:cNvPr id="442" name="Shape 442"/>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21</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220104" marR="0" lvl="0" indent="-220104" algn="l" rtl="0">
              <a:lnSpc>
                <a:spcPct val="125000"/>
              </a:lnSpc>
              <a:spcBef>
                <a:spcPts val="0"/>
              </a:spcBef>
              <a:buClr>
                <a:srgbClr val="000000"/>
              </a:buClr>
              <a:buSzPct val="25000"/>
              <a:buFont typeface="Calibri"/>
              <a:buNone/>
            </a:pPr>
            <a:endParaRPr sz="1600" b="0" i="0" u="none" strike="noStrike" cap="none">
              <a:solidFill>
                <a:srgbClr val="000000"/>
              </a:solidFill>
              <a:latin typeface="Calibri"/>
              <a:ea typeface="Calibri"/>
              <a:cs typeface="Calibri"/>
              <a:sym typeface="Calibri"/>
            </a:endParaRPr>
          </a:p>
        </p:txBody>
      </p:sp>
      <p:sp>
        <p:nvSpPr>
          <p:cNvPr id="449" name="Shape 449"/>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22</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5" name="Shape 455"/>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r>
              <a:rPr lang="fr-CA" sz="1200" b="0" i="0" u="none" strike="noStrike" cap="none">
                <a:solidFill>
                  <a:schemeClr val="dk1"/>
                </a:solidFill>
                <a:latin typeface="Calibri"/>
                <a:ea typeface="Calibri"/>
                <a:cs typeface="Calibri"/>
                <a:sym typeface="Calibri"/>
              </a:rPr>
              <a:t>52 </a:t>
            </a:r>
          </a:p>
        </p:txBody>
      </p:sp>
      <p:sp>
        <p:nvSpPr>
          <p:cNvPr id="456" name="Shape 456"/>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fr-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23</a:t>
            </a:fld>
            <a:endParaRPr lang="fr-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2" name="Shape 462"/>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220104" marR="0" lvl="0" indent="-220104" algn="l" rtl="0">
              <a:lnSpc>
                <a:spcPct val="125000"/>
              </a:lnSpc>
              <a:spcBef>
                <a:spcPts val="0"/>
              </a:spcBef>
              <a:buClr>
                <a:srgbClr val="000000"/>
              </a:buClr>
              <a:buSzPct val="25000"/>
              <a:buFont typeface="Calibri"/>
              <a:buNone/>
            </a:pPr>
            <a:endParaRPr sz="1600" b="0" i="0" u="none" strike="noStrike" cap="none">
              <a:solidFill>
                <a:srgbClr val="000000"/>
              </a:solidFill>
              <a:latin typeface="Calibri"/>
              <a:ea typeface="Calibri"/>
              <a:cs typeface="Calibri"/>
              <a:sym typeface="Calibri"/>
            </a:endParaRPr>
          </a:p>
        </p:txBody>
      </p:sp>
      <p:sp>
        <p:nvSpPr>
          <p:cNvPr id="463" name="Shape 463"/>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24</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9" name="Shape 469"/>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70" name="Shape 470"/>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fr-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25</a:t>
            </a:fld>
            <a:endParaRPr lang="fr-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6" name="Shape 476"/>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77" name="Shape 477"/>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fr-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26</a:t>
            </a:fld>
            <a:endParaRPr lang="fr-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Shape 48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2" name="Shape 482"/>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83" name="Shape 483"/>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ct val="25000"/>
                <a:buFont typeface="Calibri"/>
                <a:buNone/>
              </a:pPr>
              <a:t>27</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9" name="Shape 489"/>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90" name="Shape 490"/>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ct val="25000"/>
                <a:buFont typeface="Calibri"/>
                <a:buNone/>
              </a:pPr>
              <a:t>28</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We are surrounded by technology and interactive media however, most of our experiences are as consumers.</a:t>
            </a:r>
          </a:p>
          <a:p>
            <a:pPr marL="0" marR="0" lvl="0" indent="0" algn="l" rtl="0">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Developing computational thinking practices and learning the concepts leads to insights and perspectives about technology.</a:t>
            </a:r>
            <a:br>
              <a:rPr lang="fr-CA" sz="1200" b="0" i="0" u="none" strike="noStrike" cap="none">
                <a:solidFill>
                  <a:schemeClr val="dk1"/>
                </a:solidFill>
                <a:latin typeface="Calibri"/>
                <a:ea typeface="Calibri"/>
                <a:cs typeface="Calibri"/>
                <a:sym typeface="Calibri"/>
              </a:rPr>
            </a:br>
            <a:endParaRPr lang="fr-CA"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fr-CA" sz="1200" b="1" i="0" u="sng" strike="noStrike" cap="none">
                <a:solidFill>
                  <a:schemeClr val="dk1"/>
                </a:solidFill>
                <a:latin typeface="Calibri"/>
                <a:ea typeface="Calibri"/>
                <a:cs typeface="Calibri"/>
                <a:sym typeface="Calibri"/>
              </a:rPr>
              <a:t>Perspectives:</a:t>
            </a:r>
          </a:p>
          <a:p>
            <a:pPr marL="0" marR="0" lvl="0" indent="0" algn="l" rtl="0">
              <a:spcBef>
                <a:spcPts val="0"/>
              </a:spcBef>
              <a:spcAft>
                <a:spcPts val="0"/>
              </a:spcAft>
              <a:buClr>
                <a:schemeClr val="accent3"/>
              </a:buClr>
              <a:buSzPct val="25000"/>
              <a:buFont typeface="Calibri"/>
              <a:buNone/>
            </a:pPr>
            <a:r>
              <a:rPr lang="fr-CA" sz="1200" b="0" i="1" u="none" strike="noStrike" cap="none">
                <a:solidFill>
                  <a:schemeClr val="dk1"/>
                </a:solidFill>
                <a:latin typeface="Calibri"/>
                <a:ea typeface="Calibri"/>
                <a:cs typeface="Calibri"/>
                <a:sym typeface="Calibri"/>
              </a:rPr>
              <a:t>Designers evolve their understanding of the technological world around them, their relationship with others, and of themselves.</a:t>
            </a:r>
            <a:br>
              <a:rPr lang="fr-CA" sz="1200" b="0" i="1" u="none" strike="noStrike" cap="none">
                <a:solidFill>
                  <a:schemeClr val="dk1"/>
                </a:solidFill>
                <a:latin typeface="Calibri"/>
                <a:ea typeface="Calibri"/>
                <a:cs typeface="Calibri"/>
                <a:sym typeface="Calibri"/>
              </a:rPr>
            </a:br>
            <a:r>
              <a:rPr lang="fr-CA" sz="1200" b="0" i="1" u="none" strike="noStrike" cap="none">
                <a:solidFill>
                  <a:schemeClr val="dk1"/>
                </a:solidFill>
                <a:latin typeface="Calibri"/>
                <a:ea typeface="Calibri"/>
                <a:cs typeface="Calibri"/>
                <a:sym typeface="Calibri"/>
              </a:rPr>
              <a:t/>
            </a:r>
            <a:br>
              <a:rPr lang="fr-CA" sz="1200" b="0" i="1" u="none" strike="noStrike" cap="none">
                <a:solidFill>
                  <a:schemeClr val="dk1"/>
                </a:solidFill>
                <a:latin typeface="Calibri"/>
                <a:ea typeface="Calibri"/>
                <a:cs typeface="Calibri"/>
                <a:sym typeface="Calibri"/>
              </a:rPr>
            </a:br>
            <a:r>
              <a:rPr lang="fr-CA" sz="1200" b="0" i="1" u="sng" strike="noStrike" cap="none">
                <a:solidFill>
                  <a:schemeClr val="dk1"/>
                </a:solidFill>
                <a:latin typeface="Calibri"/>
                <a:ea typeface="Calibri"/>
                <a:cs typeface="Calibri"/>
                <a:sym typeface="Calibri"/>
              </a:rPr>
              <a:t>Expressing</a:t>
            </a:r>
            <a:r>
              <a:rPr lang="fr-CA" sz="1200" b="0" i="0" u="none" strike="noStrike" cap="none">
                <a:solidFill>
                  <a:schemeClr val="dk1"/>
                </a:solidFill>
                <a:latin typeface="Calibri"/>
                <a:ea typeface="Calibri"/>
                <a:cs typeface="Calibri"/>
                <a:sym typeface="Calibri"/>
              </a:rPr>
              <a:t>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Computer programming can be a means of expressing oneself because it is a tool, it can be used in many different ways (web pages, art, music, games, etc…) just like a pencil can be used to write a report or draw a picture.</a:t>
            </a:r>
            <a:br>
              <a:rPr lang="fr-CA" sz="1200" b="0" i="0" u="none" strike="noStrike" cap="none">
                <a:solidFill>
                  <a:schemeClr val="dk1"/>
                </a:solidFill>
                <a:latin typeface="Calibri"/>
                <a:ea typeface="Calibri"/>
                <a:cs typeface="Calibri"/>
                <a:sym typeface="Calibri"/>
              </a:rPr>
            </a:br>
            <a:r>
              <a:rPr lang="fr-CA" sz="1200" b="0" i="1" u="none" strike="noStrike" cap="none">
                <a:solidFill>
                  <a:schemeClr val="dk1"/>
                </a:solidFill>
                <a:latin typeface="Calibri"/>
                <a:ea typeface="Calibri"/>
                <a:cs typeface="Calibri"/>
                <a:sym typeface="Calibri"/>
              </a:rPr>
              <a:t>“I can create” and “I can express my ideas through this new medium”</a:t>
            </a:r>
            <a:br>
              <a:rPr lang="fr-CA" sz="1200" b="0" i="1" u="none" strike="noStrike" cap="none">
                <a:solidFill>
                  <a:schemeClr val="dk1"/>
                </a:solidFill>
                <a:latin typeface="Calibri"/>
                <a:ea typeface="Calibri"/>
                <a:cs typeface="Calibri"/>
                <a:sym typeface="Calibri"/>
              </a:rPr>
            </a:br>
            <a:endParaRPr lang="fr-CA" sz="1200" b="0" i="1"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Arial"/>
              <a:buNone/>
            </a:pPr>
            <a:r>
              <a:rPr lang="fr-CA" sz="1200" b="0" i="1" u="sng" strike="noStrike" cap="none">
                <a:solidFill>
                  <a:schemeClr val="dk1"/>
                </a:solidFill>
                <a:latin typeface="Calibri"/>
                <a:ea typeface="Calibri"/>
                <a:cs typeface="Calibri"/>
                <a:sym typeface="Calibri"/>
              </a:rPr>
              <a:t>Understanding</a:t>
            </a:r>
          </a:p>
          <a:p>
            <a:pPr marL="0" marR="0" lvl="0" indent="0" algn="l" rtl="0">
              <a:spcBef>
                <a:spcPts val="0"/>
              </a:spcBef>
              <a:spcAft>
                <a:spcPts val="0"/>
              </a:spcAft>
              <a:buClr>
                <a:schemeClr val="accent3"/>
              </a:buClr>
              <a:buSzPct val="25000"/>
              <a:buFont typeface="Arial"/>
              <a:buNone/>
            </a:pPr>
            <a:r>
              <a:rPr lang="fr-CA" sz="1200" b="0" i="0" u="none" strike="noStrike" cap="none">
                <a:solidFill>
                  <a:schemeClr val="dk1"/>
                </a:solidFill>
                <a:latin typeface="Calibri"/>
                <a:ea typeface="Calibri"/>
                <a:cs typeface="Calibri"/>
                <a:sym typeface="Calibri"/>
              </a:rPr>
              <a:t>Creating awareness to be better able to understand today’s socio-techno reality.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Being able to recognize and use some of the tools that create this reality </a:t>
            </a:r>
            <a:br>
              <a:rPr lang="fr-CA" sz="1200" b="0" i="0" u="none" strike="noStrike" cap="none">
                <a:solidFill>
                  <a:schemeClr val="dk1"/>
                </a:solidFill>
                <a:latin typeface="Calibri"/>
                <a:ea typeface="Calibri"/>
                <a:cs typeface="Calibri"/>
                <a:sym typeface="Calibri"/>
              </a:rPr>
            </a:br>
            <a:endParaRPr lang="fr-CA"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Arial"/>
              <a:buNone/>
            </a:pPr>
            <a:r>
              <a:rPr lang="fr-CA" sz="1200" b="0" i="1" u="sng" strike="noStrike" cap="none">
                <a:solidFill>
                  <a:schemeClr val="dk1"/>
                </a:solidFill>
                <a:latin typeface="Calibri"/>
                <a:ea typeface="Calibri"/>
                <a:cs typeface="Calibri"/>
                <a:sym typeface="Calibri"/>
              </a:rPr>
              <a:t>Connecting</a:t>
            </a:r>
            <a:br>
              <a:rPr lang="fr-CA" sz="1200" b="0" i="1" u="sng"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Creativity and learning are deeply social practices.</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Computational thinking facilitate being able to reach out to others in a new ways: creating with others and creating for other.</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97" name="Shape 497"/>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29</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7" name="Shape 277"/>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buClr>
                <a:schemeClr val="accent3"/>
              </a:buClr>
              <a:buSzPct val="25000"/>
              <a:buFont typeface="Calibri"/>
              <a:buNone/>
            </a:pP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endParaRPr lang="fr-CA" sz="1200" b="0" i="0" u="none" strike="noStrike" cap="none">
              <a:solidFill>
                <a:schemeClr val="dk1"/>
              </a:solidFill>
              <a:latin typeface="Calibri"/>
              <a:ea typeface="Calibri"/>
              <a:cs typeface="Calibri"/>
              <a:sym typeface="Calibri"/>
            </a:endParaRPr>
          </a:p>
        </p:txBody>
      </p:sp>
      <p:sp>
        <p:nvSpPr>
          <p:cNvPr id="278" name="Shape 278"/>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3</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a:spLocks noGrp="1" noRot="1" noChangeAspect="1"/>
          </p:cNvSpPr>
          <p:nvPr>
            <p:ph type="sldImg" idx="2"/>
          </p:nvPr>
        </p:nvSpPr>
        <p:spPr>
          <a:xfrm>
            <a:off x="717550" y="1162050"/>
            <a:ext cx="5575200" cy="3136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3" name="Shape 503"/>
          <p:cNvSpPr txBox="1">
            <a:spLocks noGrp="1"/>
          </p:cNvSpPr>
          <p:nvPr>
            <p:ph type="body" idx="1"/>
          </p:nvPr>
        </p:nvSpPr>
        <p:spPr>
          <a:xfrm>
            <a:off x="701041" y="4415789"/>
            <a:ext cx="5608200" cy="4183500"/>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accent3"/>
              </a:buClr>
              <a:buSzPct val="25000"/>
              <a:buFont typeface="Calibri"/>
              <a:buNone/>
            </a:pPr>
            <a:r>
              <a:rPr lang="fr-CA" sz="1200" b="1" i="0" u="sng" strike="noStrike" cap="none">
                <a:solidFill>
                  <a:schemeClr val="dk1"/>
                </a:solidFill>
                <a:latin typeface="Calibri"/>
                <a:ea typeface="Calibri"/>
                <a:cs typeface="Calibri"/>
                <a:sym typeface="Calibri"/>
              </a:rPr>
              <a:t>Instructor notes</a:t>
            </a:r>
            <a:br>
              <a:rPr lang="fr-CA" sz="1200" b="1" i="0" u="sng" strike="noStrike" cap="none">
                <a:solidFill>
                  <a:schemeClr val="dk1"/>
                </a:solidFill>
                <a:latin typeface="Calibri"/>
                <a:ea typeface="Calibri"/>
                <a:cs typeface="Calibri"/>
                <a:sym typeface="Calibri"/>
              </a:rPr>
            </a:br>
            <a:r>
              <a:rPr lang="fr-CA" sz="1200" b="1" i="0" u="sng" strike="noStrike" cap="none">
                <a:solidFill>
                  <a:schemeClr val="dk1"/>
                </a:solidFill>
                <a:latin typeface="Calibri"/>
                <a:ea typeface="Calibri"/>
                <a:cs typeface="Calibri"/>
                <a:sym typeface="Calibri"/>
              </a:rPr>
              <a:t/>
            </a:r>
            <a:br>
              <a:rPr lang="fr-CA" sz="1200" b="1" i="0" u="sng" strike="noStrike" cap="none">
                <a:solidFill>
                  <a:schemeClr val="dk1"/>
                </a:solidFill>
                <a:latin typeface="Calibri"/>
                <a:ea typeface="Calibri"/>
                <a:cs typeface="Calibri"/>
                <a:sym typeface="Calibri"/>
              </a:rPr>
            </a:br>
            <a:r>
              <a:rPr lang="fr-CA" sz="1200" b="0" i="1" u="none" strike="noStrike" cap="none">
                <a:solidFill>
                  <a:schemeClr val="dk1"/>
                </a:solidFill>
                <a:latin typeface="Calibri"/>
                <a:ea typeface="Calibri"/>
                <a:cs typeface="Calibri"/>
                <a:sym typeface="Calibri"/>
              </a:rPr>
              <a:t>Introduce this as the big picture. </a:t>
            </a:r>
            <a:br>
              <a:rPr lang="fr-CA" sz="1200" b="0" i="1" u="none" strike="noStrike" cap="none">
                <a:solidFill>
                  <a:schemeClr val="dk1"/>
                </a:solidFill>
                <a:latin typeface="Calibri"/>
                <a:ea typeface="Calibri"/>
                <a:cs typeface="Calibri"/>
                <a:sym typeface="Calibri"/>
              </a:rPr>
            </a:br>
            <a:r>
              <a:rPr lang="fr-CA" sz="1200" b="0" i="1" u="none" strike="noStrike" cap="none">
                <a:solidFill>
                  <a:schemeClr val="dk1"/>
                </a:solidFill>
                <a:latin typeface="Calibri"/>
                <a:ea typeface="Calibri"/>
                <a:cs typeface="Calibri"/>
                <a:sym typeface="Calibri"/>
              </a:rPr>
              <a:t>Three key dimensions to Computational Thinking (Brennan &amp; Resnick, AERA 2012): computational concepts, computational practices, computational perspectives</a:t>
            </a:r>
            <a:br>
              <a:rPr lang="fr-CA" sz="1200" b="0" i="1" u="none" strike="noStrike" cap="none">
                <a:solidFill>
                  <a:schemeClr val="dk1"/>
                </a:solidFill>
                <a:latin typeface="Calibri"/>
                <a:ea typeface="Calibri"/>
                <a:cs typeface="Calibri"/>
                <a:sym typeface="Calibri"/>
              </a:rPr>
            </a:br>
            <a:endParaRPr lang="fr-CA" sz="1200" b="0" i="1"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fr-CA" sz="1200" b="1" i="1" u="sng" strike="noStrike" cap="none">
                <a:solidFill>
                  <a:schemeClr val="dk1"/>
                </a:solidFill>
                <a:latin typeface="Calibri"/>
                <a:ea typeface="Calibri"/>
                <a:cs typeface="Calibri"/>
                <a:sym typeface="Calibri"/>
              </a:rPr>
              <a:t>They are concepts that you already master, whether formally or not (you may be better at some than others…which is true for everyone)</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Explain it clockwise: Computational concepts put into action are Practices, and that leads to Perspectives.</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Explain to teachers that even though some of these concepts might seem like a giant black-hole now, they already use and understand many of them daily as we will see in next set of slides</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End on Perspectives as the reason why we would want to learn and teach computational thinking, </a:t>
            </a:r>
          </a:p>
          <a:p>
            <a:pPr marL="0" marR="0" lvl="0" indent="0" algn="l" rtl="0">
              <a:spcBef>
                <a:spcPts val="0"/>
              </a:spcBef>
              <a:spcAft>
                <a:spcPts val="0"/>
              </a:spcAft>
              <a:buClr>
                <a:schemeClr val="accent3"/>
              </a:buClr>
              <a:buSzPct val="25000"/>
              <a:buFont typeface="Calibri"/>
              <a:buNone/>
            </a:pPr>
            <a:endParaRPr sz="1200" b="0" i="0" u="sng"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fr-CA" sz="1200" b="0" i="0" u="sng" strike="noStrike" cap="none">
                <a:solidFill>
                  <a:schemeClr val="dk1"/>
                </a:solidFill>
                <a:latin typeface="Calibri"/>
                <a:ea typeface="Calibri"/>
                <a:cs typeface="Calibri"/>
                <a:sym typeface="Calibri"/>
              </a:rPr>
              <a:t>Concepts</a:t>
            </a: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1" u="none" strike="noStrike" cap="none">
                <a:solidFill>
                  <a:schemeClr val="dk1"/>
                </a:solidFill>
                <a:latin typeface="Calibri"/>
                <a:ea typeface="Calibri"/>
                <a:cs typeface="Calibri"/>
                <a:sym typeface="Calibri"/>
              </a:rPr>
              <a:t>Concepts that designers use as they program; these concepts are common to all programming and transfer to non-programming contexts</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Algorithm: a series of step-by-step instructions</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Decomposition: breaking down a complex problem into simpler parts</a:t>
            </a:r>
          </a:p>
          <a:p>
            <a:pPr marL="0" marR="0" lvl="0" indent="0" algn="l" rtl="0">
              <a:lnSpc>
                <a:spcPct val="100000"/>
              </a:lnSpc>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Abstraction: keeping essential characteristics/information (from the latin abs- “away from” and “trahere” -draw)</a:t>
            </a:r>
          </a:p>
          <a:p>
            <a:pPr marL="0" marR="0" lvl="0" indent="0" algn="l" rtl="0">
              <a:lnSpc>
                <a:spcPct val="100000"/>
              </a:lnSpc>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Logic: Analyzing and predicting </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Pattern Recognition: learning to identify and use similarities in order to: simply, shorten, apply similar solutions</a:t>
            </a:r>
          </a:p>
          <a:p>
            <a:pPr marL="0" marR="0" lvl="0" indent="0" algn="l" rtl="0">
              <a:spcBef>
                <a:spcPts val="0"/>
              </a:spcBef>
              <a:spcAft>
                <a:spcPts val="0"/>
              </a:spcAft>
              <a:buClr>
                <a:schemeClr val="accent3"/>
              </a:buClr>
              <a:buSzPct val="25000"/>
              <a:buFont typeface="Calibri"/>
              <a:buNone/>
            </a:pPr>
            <a:endParaRPr sz="1200" b="0" i="0" u="sng"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fr-CA" sz="1200" b="0" i="0" u="sng" strike="noStrike" cap="none">
                <a:solidFill>
                  <a:schemeClr val="dk1"/>
                </a:solidFill>
                <a:latin typeface="Calibri"/>
                <a:ea typeface="Calibri"/>
                <a:cs typeface="Calibri"/>
                <a:sym typeface="Calibri"/>
              </a:rPr>
              <a:t>Practices:</a:t>
            </a:r>
          </a:p>
          <a:p>
            <a:pPr marL="0" marR="0" lvl="0" indent="0" algn="l" rtl="0">
              <a:spcBef>
                <a:spcPts val="0"/>
              </a:spcBef>
              <a:spcAft>
                <a:spcPts val="0"/>
              </a:spcAft>
              <a:buClr>
                <a:schemeClr val="accent3"/>
              </a:buClr>
              <a:buSzPct val="25000"/>
              <a:buFont typeface="Calibri"/>
              <a:buNone/>
            </a:pPr>
            <a:r>
              <a:rPr lang="fr-CA" sz="1200" b="0" i="1" u="none" strike="noStrike" cap="none">
                <a:solidFill>
                  <a:schemeClr val="dk1"/>
                </a:solidFill>
                <a:latin typeface="Calibri"/>
                <a:ea typeface="Calibri"/>
                <a:cs typeface="Calibri"/>
                <a:sym typeface="Calibri"/>
              </a:rPr>
              <a:t>Practices designers develop as they program: it is the process of construction and design. Practices focus on the process of thinking and learning, moving beyond the “what” you are learning to the “how” you are learning.</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Experimenting: trial and error, testing new things, having an idea and trying to see how to make it work (incremental &amp; iterative process)</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Debugging: Answering the question “Does it work the way I want it to?” If the answer is “No”, figure out why then fix it. (incremental &amp; iterative process)</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Collaboration: </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Planning: </a:t>
            </a:r>
          </a:p>
          <a:p>
            <a:pPr marL="0" marR="0" lvl="0" indent="0" algn="l" rtl="0">
              <a:spcBef>
                <a:spcPts val="0"/>
              </a:spcBef>
              <a:spcAft>
                <a:spcPts val="0"/>
              </a:spcAft>
              <a:buClr>
                <a:schemeClr val="accent3"/>
              </a:buClr>
              <a:buSzPct val="25000"/>
              <a:buFont typeface="Calibri"/>
              <a:buNone/>
            </a:pP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sng" strike="noStrike" cap="none">
                <a:solidFill>
                  <a:schemeClr val="dk1"/>
                </a:solidFill>
                <a:latin typeface="Calibri"/>
                <a:ea typeface="Calibri"/>
                <a:cs typeface="Calibri"/>
                <a:sym typeface="Calibri"/>
              </a:rPr>
              <a:t>Perspectives:</a:t>
            </a:r>
          </a:p>
          <a:p>
            <a:pPr marL="0" marR="0" lvl="0" indent="0" algn="l" rtl="0">
              <a:spcBef>
                <a:spcPts val="0"/>
              </a:spcBef>
              <a:spcAft>
                <a:spcPts val="0"/>
              </a:spcAft>
              <a:buClr>
                <a:schemeClr val="accent3"/>
              </a:buClr>
              <a:buSzPct val="25000"/>
              <a:buFont typeface="Calibri"/>
              <a:buNone/>
            </a:pPr>
            <a:r>
              <a:rPr lang="fr-CA" sz="1200" b="0" i="1" u="none" strike="noStrike" cap="none">
                <a:solidFill>
                  <a:schemeClr val="dk1"/>
                </a:solidFill>
                <a:latin typeface="Calibri"/>
                <a:ea typeface="Calibri"/>
                <a:cs typeface="Calibri"/>
                <a:sym typeface="Calibri"/>
              </a:rPr>
              <a:t>Designers evolve their understanding of the technological world around them, their relationship with others, and of themselves.</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Expressing =  computer programming can be a means of expressing oneself because it is a tool, it can be used in many different ways (web pages, art, music, games, etc…) just like a pencil can be used to write a report or draw a picture.</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Understanding = being better able to understand today’s sociotechno reality - being able to recognize and use some of the tools that create this reality </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Connecting = creativity and learning are deeply social practice, facilitate being able to reach out to others in a new ways (creating with others and creating for others)</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04" name="Shape 504"/>
          <p:cNvSpPr txBox="1">
            <a:spLocks noGrp="1"/>
          </p:cNvSpPr>
          <p:nvPr>
            <p:ph type="sldNum" idx="12"/>
          </p:nvPr>
        </p:nvSpPr>
        <p:spPr>
          <a:xfrm>
            <a:off x="3970937" y="8829967"/>
            <a:ext cx="3037799" cy="464700"/>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fr-CA" sz="14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ct val="25000"/>
                <a:buFont typeface="Times New Roman"/>
                <a:buNone/>
              </a:pPr>
              <a:t>30</a:t>
            </a:fld>
            <a:endParaRPr lang="fr-CA"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0" name="Shape 530"/>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Learning computer programming or “learning to code” is one of the ways that we put concepts into action (practices) and gain important insights and perspectives  about how we can best use technology.  </a:t>
            </a:r>
            <a:br>
              <a:rPr lang="fr-CA" sz="1200" b="0" i="0" u="none" strike="noStrike" cap="none">
                <a:solidFill>
                  <a:schemeClr val="dk1"/>
                </a:solidFill>
                <a:latin typeface="Calibri"/>
                <a:ea typeface="Calibri"/>
                <a:cs typeface="Calibri"/>
                <a:sym typeface="Calibri"/>
              </a:rPr>
            </a:br>
            <a:endParaRPr lang="fr-CA"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The goal of learning to code (a skill) , should be to develop computational thinking (the competence) and spark a growth in perspectives such as:</a:t>
            </a:r>
          </a:p>
          <a:p>
            <a:pPr marL="0" marR="0" lvl="0" indent="0" algn="l" rtl="0">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 Programming can be used as a means of expression,</a:t>
            </a:r>
          </a:p>
          <a:p>
            <a:pPr marL="0" marR="0" lvl="0" indent="0" algn="l" rtl="0">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 Learning to code can lead to better understanding of socio-techno reality and help us learn and negotiate those realities</a:t>
            </a:r>
          </a:p>
          <a:p>
            <a:pPr marL="0" marR="0" lvl="0" indent="0" algn="l" rtl="0">
              <a:spcBef>
                <a:spcPts val="0"/>
              </a:spcBef>
              <a:buClr>
                <a:schemeClr val="dk1"/>
              </a:buClr>
              <a:buSzPct val="25000"/>
              <a:buFont typeface="Calibri"/>
              <a:buNone/>
            </a:pPr>
            <a:r>
              <a:rPr lang="fr-CA" sz="1200" b="0" i="0" u="none" strike="noStrike" cap="none">
                <a:solidFill>
                  <a:schemeClr val="dk1"/>
                </a:solidFill>
                <a:latin typeface="Calibri"/>
                <a:ea typeface="Calibri"/>
                <a:cs typeface="Calibri"/>
                <a:sym typeface="Calibri"/>
              </a:rPr>
              <a:t>- Allows us to look further to seek connections: whether it be for help, to find people who share ideas with, to communicate, etc…</a:t>
            </a:r>
          </a:p>
        </p:txBody>
      </p:sp>
      <p:sp>
        <p:nvSpPr>
          <p:cNvPr id="531" name="Shape 531"/>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31</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7" name="Shape 537"/>
          <p:cNvSpPr txBox="1">
            <a:spLocks noGrp="1"/>
          </p:cNvSpPr>
          <p:nvPr>
            <p:ph type="body" idx="1"/>
          </p:nvPr>
        </p:nvSpPr>
        <p:spPr>
          <a:xfrm>
            <a:off x="701041" y="4415789"/>
            <a:ext cx="5608200" cy="4183500"/>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38" name="Shape 538"/>
          <p:cNvSpPr txBox="1">
            <a:spLocks noGrp="1"/>
          </p:cNvSpPr>
          <p:nvPr>
            <p:ph type="sldNum" idx="12"/>
          </p:nvPr>
        </p:nvSpPr>
        <p:spPr>
          <a:xfrm>
            <a:off x="3970937" y="8829967"/>
            <a:ext cx="3037799" cy="464700"/>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ct val="25000"/>
                <a:buFont typeface="Calibri"/>
                <a:buNone/>
              </a:pPr>
              <a:t>32</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4" name="Shape 284"/>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accent3"/>
              </a:buClr>
              <a:buSzPct val="25000"/>
              <a:buFont typeface="Calibri"/>
              <a:buNone/>
            </a:pPr>
            <a:r>
              <a:rPr lang="fr-CA" sz="1600" b="0" i="0" u="none" strike="noStrike" cap="none">
                <a:solidFill>
                  <a:schemeClr val="dk1"/>
                </a:solidFill>
                <a:latin typeface="Calibri"/>
                <a:ea typeface="Calibri"/>
                <a:cs typeface="Calibri"/>
                <a:sym typeface="Calibri"/>
              </a:rPr>
              <a:t>Adults (and especially teachers) employ these practices all the time!</a:t>
            </a:r>
            <a:br>
              <a:rPr lang="fr-CA" sz="1600" b="0" i="0" u="none" strike="noStrike" cap="none">
                <a:solidFill>
                  <a:schemeClr val="dk1"/>
                </a:solidFill>
                <a:latin typeface="Calibri"/>
                <a:ea typeface="Calibri"/>
                <a:cs typeface="Calibri"/>
                <a:sym typeface="Calibri"/>
              </a:rPr>
            </a:br>
            <a:r>
              <a:rPr lang="fr-CA" sz="1600" b="0" i="0" u="none" strike="noStrike" cap="none">
                <a:solidFill>
                  <a:schemeClr val="dk1"/>
                </a:solidFill>
                <a:latin typeface="Calibri"/>
                <a:ea typeface="Calibri"/>
                <a:cs typeface="Calibri"/>
                <a:sym typeface="Calibri"/>
              </a:rPr>
              <a:t>What are examples of these practices in day-to-day life?</a:t>
            </a:r>
            <a:br>
              <a:rPr lang="fr-CA" sz="1600" b="0" i="0" u="none" strike="noStrike" cap="none">
                <a:solidFill>
                  <a:schemeClr val="dk1"/>
                </a:solidFill>
                <a:latin typeface="Calibri"/>
                <a:ea typeface="Calibri"/>
                <a:cs typeface="Calibri"/>
                <a:sym typeface="Calibri"/>
              </a:rPr>
            </a:br>
            <a:endParaRPr lang="fr-CA" sz="16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fr-CA" sz="1600" b="0" i="1" u="sng" strike="noStrike" cap="none">
                <a:solidFill>
                  <a:schemeClr val="dk1"/>
                </a:solidFill>
                <a:latin typeface="Calibri"/>
                <a:ea typeface="Calibri"/>
                <a:cs typeface="Calibri"/>
                <a:sym typeface="Calibri"/>
              </a:rPr>
              <a:t>Experimenting: </a:t>
            </a:r>
            <a:r>
              <a:rPr lang="fr-CA" sz="1600" b="0" i="0" u="sng" strike="noStrike" cap="none">
                <a:solidFill>
                  <a:schemeClr val="dk1"/>
                </a:solidFill>
                <a:latin typeface="Calibri"/>
                <a:ea typeface="Calibri"/>
                <a:cs typeface="Calibri"/>
                <a:sym typeface="Calibri"/>
              </a:rPr>
              <a:t/>
            </a:r>
            <a:br>
              <a:rPr lang="fr-CA" sz="1600" b="0" i="0" u="sng" strike="noStrike" cap="none">
                <a:solidFill>
                  <a:schemeClr val="dk1"/>
                </a:solidFill>
                <a:latin typeface="Calibri"/>
                <a:ea typeface="Calibri"/>
                <a:cs typeface="Calibri"/>
                <a:sym typeface="Calibri"/>
              </a:rPr>
            </a:br>
            <a:r>
              <a:rPr lang="fr-CA" sz="1600" b="0" i="0" u="none" strike="noStrike" cap="none">
                <a:solidFill>
                  <a:schemeClr val="dk1"/>
                </a:solidFill>
                <a:latin typeface="Calibri"/>
                <a:ea typeface="Calibri"/>
                <a:cs typeface="Calibri"/>
                <a:sym typeface="Calibri"/>
              </a:rPr>
              <a:t>Cooking/Baking: improving a recipe, trying different combinations…</a:t>
            </a:r>
            <a:br>
              <a:rPr lang="fr-CA" sz="1600" b="0" i="0" u="none" strike="noStrike" cap="none">
                <a:solidFill>
                  <a:schemeClr val="dk1"/>
                </a:solidFill>
                <a:latin typeface="Calibri"/>
                <a:ea typeface="Calibri"/>
                <a:cs typeface="Calibri"/>
                <a:sym typeface="Calibri"/>
              </a:rPr>
            </a:br>
            <a:endParaRPr lang="fr-CA" sz="16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fr-CA" sz="1600" b="0" i="1" u="sng" strike="noStrike" cap="none">
                <a:solidFill>
                  <a:schemeClr val="dk1"/>
                </a:solidFill>
                <a:latin typeface="Calibri"/>
                <a:ea typeface="Calibri"/>
                <a:cs typeface="Calibri"/>
                <a:sym typeface="Calibri"/>
              </a:rPr>
              <a:t>Collaboration: </a:t>
            </a:r>
            <a:br>
              <a:rPr lang="fr-CA" sz="1600" b="0" i="1" u="sng" strike="noStrike" cap="none">
                <a:solidFill>
                  <a:schemeClr val="dk1"/>
                </a:solidFill>
                <a:latin typeface="Calibri"/>
                <a:ea typeface="Calibri"/>
                <a:cs typeface="Calibri"/>
                <a:sym typeface="Calibri"/>
              </a:rPr>
            </a:br>
            <a:r>
              <a:rPr lang="fr-CA" sz="1600" b="0" i="0" u="none" strike="noStrike" cap="none">
                <a:solidFill>
                  <a:schemeClr val="dk1"/>
                </a:solidFill>
                <a:latin typeface="Calibri"/>
                <a:ea typeface="Calibri"/>
                <a:cs typeface="Calibri"/>
                <a:sym typeface="Calibri"/>
              </a:rPr>
              <a:t>For most things in life, you collaborate with others. </a:t>
            </a:r>
            <a:br>
              <a:rPr lang="fr-CA" sz="1600" b="0" i="0" u="none" strike="noStrike" cap="none">
                <a:solidFill>
                  <a:schemeClr val="dk1"/>
                </a:solidFill>
                <a:latin typeface="Calibri"/>
                <a:ea typeface="Calibri"/>
                <a:cs typeface="Calibri"/>
                <a:sym typeface="Calibri"/>
              </a:rPr>
            </a:br>
            <a:r>
              <a:rPr lang="fr-CA" sz="1600" b="0" i="0" u="none" strike="noStrike" cap="none">
                <a:solidFill>
                  <a:schemeClr val="dk1"/>
                </a:solidFill>
                <a:latin typeface="Calibri"/>
                <a:ea typeface="Calibri"/>
                <a:cs typeface="Calibri"/>
                <a:sym typeface="Calibri"/>
              </a:rPr>
              <a:t>For example in this workshop: (to the participants) You are being quiet, listening and participating. As the instructor, I am standing, speaking clearly and answering your questions.</a:t>
            </a:r>
          </a:p>
          <a:p>
            <a:pPr marL="0" marR="0" lvl="0" indent="0" algn="l" rtl="0">
              <a:spcBef>
                <a:spcPts val="0"/>
              </a:spcBef>
              <a:spcAft>
                <a:spcPts val="0"/>
              </a:spcAft>
              <a:buClr>
                <a:schemeClr val="accent3"/>
              </a:buClr>
              <a:buSzPct val="25000"/>
              <a:buFont typeface="Calibri"/>
              <a:buNone/>
            </a:pPr>
            <a:r>
              <a:rPr lang="fr-CA" sz="1600" b="0" i="0" u="none" strike="noStrike" cap="none">
                <a:solidFill>
                  <a:schemeClr val="dk1"/>
                </a:solidFill>
                <a:latin typeface="Calibri"/>
                <a:ea typeface="Calibri"/>
                <a:cs typeface="Calibri"/>
                <a:sym typeface="Calibri"/>
              </a:rPr>
              <a:t/>
            </a:r>
            <a:br>
              <a:rPr lang="fr-CA" sz="1600" b="0" i="0" u="none" strike="noStrike" cap="none">
                <a:solidFill>
                  <a:schemeClr val="dk1"/>
                </a:solidFill>
                <a:latin typeface="Calibri"/>
                <a:ea typeface="Calibri"/>
                <a:cs typeface="Calibri"/>
                <a:sym typeface="Calibri"/>
              </a:rPr>
            </a:br>
            <a:r>
              <a:rPr lang="fr-CA" sz="1600" b="0" i="1" u="sng" strike="noStrike" cap="none">
                <a:solidFill>
                  <a:schemeClr val="dk1"/>
                </a:solidFill>
                <a:latin typeface="Calibri"/>
                <a:ea typeface="Calibri"/>
                <a:cs typeface="Calibri"/>
                <a:sym typeface="Calibri"/>
              </a:rPr>
              <a:t>Planning:</a:t>
            </a:r>
          </a:p>
          <a:p>
            <a:pPr marL="0" marR="0" lvl="0" indent="0" algn="l" rtl="0">
              <a:spcBef>
                <a:spcPts val="0"/>
              </a:spcBef>
              <a:spcAft>
                <a:spcPts val="0"/>
              </a:spcAft>
              <a:buClr>
                <a:schemeClr val="accent3"/>
              </a:buClr>
              <a:buSzPct val="25000"/>
              <a:buFont typeface="Calibri"/>
              <a:buNone/>
            </a:pPr>
            <a:r>
              <a:rPr lang="fr-CA" sz="1600" b="0" i="0" u="none" strike="noStrike" cap="none">
                <a:solidFill>
                  <a:schemeClr val="dk1"/>
                </a:solidFill>
                <a:latin typeface="Calibri"/>
                <a:ea typeface="Calibri"/>
                <a:cs typeface="Calibri"/>
                <a:sym typeface="Calibri"/>
              </a:rPr>
              <a:t>We usually plan things out when tasks are complex or unfamiliar. </a:t>
            </a:r>
            <a:br>
              <a:rPr lang="fr-CA" sz="1600" b="0" i="0" u="none" strike="noStrike" cap="none">
                <a:solidFill>
                  <a:schemeClr val="dk1"/>
                </a:solidFill>
                <a:latin typeface="Calibri"/>
                <a:ea typeface="Calibri"/>
                <a:cs typeface="Calibri"/>
                <a:sym typeface="Calibri"/>
              </a:rPr>
            </a:br>
            <a:r>
              <a:rPr lang="fr-CA" sz="1600" b="0" i="0" u="none" strike="noStrike" cap="none">
                <a:solidFill>
                  <a:schemeClr val="dk1"/>
                </a:solidFill>
                <a:latin typeface="Calibri"/>
                <a:ea typeface="Calibri"/>
                <a:cs typeface="Calibri"/>
                <a:sym typeface="Calibri"/>
              </a:rPr>
              <a:t>Ex.: For instance, how did you get here today? (for workshops that are not being held in the school)</a:t>
            </a:r>
            <a:br>
              <a:rPr lang="fr-CA" sz="1600" b="0" i="0" u="none" strike="noStrike" cap="none">
                <a:solidFill>
                  <a:schemeClr val="dk1"/>
                </a:solidFill>
                <a:latin typeface="Calibri"/>
                <a:ea typeface="Calibri"/>
                <a:cs typeface="Calibri"/>
                <a:sym typeface="Calibri"/>
              </a:rPr>
            </a:br>
            <a:r>
              <a:rPr lang="fr-CA" sz="1600" b="0" i="0" u="none" strike="noStrike" cap="none">
                <a:solidFill>
                  <a:schemeClr val="dk1"/>
                </a:solidFill>
                <a:latin typeface="Calibri"/>
                <a:ea typeface="Calibri"/>
                <a:cs typeface="Calibri"/>
                <a:sym typeface="Calibri"/>
              </a:rPr>
              <a:t>It is important to have a clear idea of what you are trying to accomplish.</a:t>
            </a:r>
            <a:br>
              <a:rPr lang="fr-CA" sz="1600" b="0" i="0" u="none" strike="noStrike" cap="none">
                <a:solidFill>
                  <a:schemeClr val="dk1"/>
                </a:solidFill>
                <a:latin typeface="Calibri"/>
                <a:ea typeface="Calibri"/>
                <a:cs typeface="Calibri"/>
                <a:sym typeface="Calibri"/>
              </a:rPr>
            </a:br>
            <a:endParaRPr lang="fr-CA" sz="1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accent3"/>
              </a:buClr>
              <a:buSzPct val="25000"/>
              <a:buFont typeface="Calibri"/>
              <a:buNone/>
            </a:pPr>
            <a:r>
              <a:rPr lang="fr-CA" sz="1600" b="0" i="1" u="sng" strike="noStrike" cap="none">
                <a:solidFill>
                  <a:schemeClr val="dk1"/>
                </a:solidFill>
                <a:latin typeface="Calibri"/>
                <a:ea typeface="Calibri"/>
                <a:cs typeface="Calibri"/>
                <a:sym typeface="Calibri"/>
              </a:rPr>
              <a:t>Debugging: </a:t>
            </a:r>
            <a:r>
              <a:rPr lang="fr-CA" sz="1600" b="0" i="0" u="none" strike="noStrike" cap="none">
                <a:solidFill>
                  <a:schemeClr val="dk1"/>
                </a:solidFill>
                <a:latin typeface="Calibri"/>
                <a:ea typeface="Calibri"/>
                <a:cs typeface="Calibri"/>
                <a:sym typeface="Calibri"/>
              </a:rPr>
              <a:t/>
            </a:r>
            <a:br>
              <a:rPr lang="fr-CA" sz="1600" b="0" i="0" u="none" strike="noStrike" cap="none">
                <a:solidFill>
                  <a:schemeClr val="dk1"/>
                </a:solidFill>
                <a:latin typeface="Calibri"/>
                <a:ea typeface="Calibri"/>
                <a:cs typeface="Calibri"/>
                <a:sym typeface="Calibri"/>
              </a:rPr>
            </a:br>
            <a:r>
              <a:rPr lang="fr-CA" sz="1600" b="0" i="0" u="none" strike="noStrike" cap="none">
                <a:solidFill>
                  <a:schemeClr val="dk1"/>
                </a:solidFill>
                <a:latin typeface="Calibri"/>
                <a:ea typeface="Calibri"/>
                <a:cs typeface="Calibri"/>
                <a:sym typeface="Calibri"/>
              </a:rPr>
              <a:t>We all do this without thinking, it’s known as auto-correction (we see that we’ve made a mistake, we correct it and keep on going). </a:t>
            </a:r>
            <a:br>
              <a:rPr lang="fr-CA" sz="1600" b="0" i="0" u="none" strike="noStrike" cap="none">
                <a:solidFill>
                  <a:schemeClr val="dk1"/>
                </a:solidFill>
                <a:latin typeface="Calibri"/>
                <a:ea typeface="Calibri"/>
                <a:cs typeface="Calibri"/>
                <a:sym typeface="Calibri"/>
              </a:rPr>
            </a:br>
            <a:r>
              <a:rPr lang="fr-CA" sz="1600" b="0" i="0" u="none" strike="noStrike" cap="none">
                <a:solidFill>
                  <a:schemeClr val="dk1"/>
                </a:solidFill>
                <a:latin typeface="Calibri"/>
                <a:ea typeface="Calibri"/>
                <a:cs typeface="Calibri"/>
                <a:sym typeface="Calibri"/>
              </a:rPr>
              <a:t>Say when you’re parking your car, and you need to “re-adjust” or you buttoned your shirt and missed a button.</a:t>
            </a:r>
            <a:br>
              <a:rPr lang="fr-CA" sz="1600" b="0" i="0" u="none" strike="noStrike" cap="none">
                <a:solidFill>
                  <a:schemeClr val="dk1"/>
                </a:solidFill>
                <a:latin typeface="Calibri"/>
                <a:ea typeface="Calibri"/>
                <a:cs typeface="Calibri"/>
                <a:sym typeface="Calibri"/>
              </a:rPr>
            </a:br>
            <a:endParaRPr lang="fr-CA" sz="16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endParaRPr sz="1600" b="0" i="0" u="sng" strike="noStrike" cap="none">
              <a:solidFill>
                <a:schemeClr val="dk1"/>
              </a:solidFill>
              <a:latin typeface="Calibri"/>
              <a:ea typeface="Calibri"/>
              <a:cs typeface="Calibri"/>
              <a:sym typeface="Calibri"/>
            </a:endParaRPr>
          </a:p>
          <a:p>
            <a:pPr marL="220104" marR="0" lvl="0" indent="-220104" algn="l" rtl="0">
              <a:lnSpc>
                <a:spcPct val="125000"/>
              </a:lnSpc>
              <a:spcBef>
                <a:spcPts val="0"/>
              </a:spcBef>
              <a:buClr>
                <a:srgbClr val="000000"/>
              </a:buClr>
              <a:buSzPct val="25000"/>
              <a:buFont typeface="Calibri"/>
              <a:buNone/>
            </a:pPr>
            <a:endParaRPr sz="1600" b="0" i="0" u="none" strike="noStrike" cap="none">
              <a:solidFill>
                <a:srgbClr val="000000"/>
              </a:solidFill>
              <a:latin typeface="Calibri"/>
              <a:ea typeface="Calibri"/>
              <a:cs typeface="Calibri"/>
              <a:sym typeface="Calibri"/>
            </a:endParaRPr>
          </a:p>
        </p:txBody>
      </p:sp>
      <p:sp>
        <p:nvSpPr>
          <p:cNvPr id="285" name="Shape 285"/>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4</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dk1"/>
              </a:buClr>
              <a:buSzPct val="25000"/>
              <a:buFont typeface="Calibri"/>
              <a:buNone/>
            </a:pPr>
            <a:r>
              <a:rPr lang="fr-CA" sz="1200" b="0" i="0" u="none" strike="noStrike" cap="none">
                <a:solidFill>
                  <a:schemeClr val="dk1"/>
                </a:solidFill>
                <a:latin typeface="Calibri"/>
                <a:ea typeface="Calibri"/>
                <a:cs typeface="Calibri"/>
                <a:sym typeface="Calibri"/>
              </a:rPr>
              <a:t>http://www.computerhistory.org/revolution/birth-of-the-computer/4/78: ENIAC</a:t>
            </a:r>
          </a:p>
          <a:p>
            <a:pPr marL="0" marR="0" lvl="0" indent="0" algn="l" rtl="0">
              <a:spcBef>
                <a:spcPts val="0"/>
              </a:spcBef>
              <a:buClr>
                <a:schemeClr val="dk1"/>
              </a:buClr>
              <a:buSzPct val="25000"/>
              <a:buFont typeface="Calibri"/>
              <a:buNone/>
            </a:pPr>
            <a:r>
              <a:rPr lang="fr-CA" sz="1200" b="0" i="0" u="none" strike="noStrike" cap="none">
                <a:solidFill>
                  <a:schemeClr val="dk1"/>
                </a:solidFill>
                <a:latin typeface="Calibri"/>
                <a:ea typeface="Calibri"/>
                <a:cs typeface="Calibri"/>
                <a:sym typeface="Calibri"/>
              </a:rPr>
              <a:t>Background: ENIAC – Replacing a bad tube meant checking among the computer’s 19 000 possibilities.</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endParaRPr lang="fr-CA" sz="1200" b="0" i="0" u="none" strike="noStrike" cap="none">
              <a:solidFill>
                <a:schemeClr val="dk1"/>
              </a:solidFill>
              <a:latin typeface="Calibri"/>
              <a:ea typeface="Calibri"/>
              <a:cs typeface="Calibri"/>
              <a:sym typeface="Calibri"/>
            </a:endParaRPr>
          </a:p>
        </p:txBody>
      </p:sp>
      <p:sp>
        <p:nvSpPr>
          <p:cNvPr id="295" name="Shape 295"/>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5</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4" name="Shape 304"/>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216000" marR="0" lvl="0" indent="-216000" algn="l" rtl="0">
              <a:lnSpc>
                <a:spcPct val="100000"/>
              </a:lnSpc>
              <a:spcBef>
                <a:spcPts val="0"/>
              </a:spcBef>
              <a:spcAft>
                <a:spcPts val="0"/>
              </a:spcAft>
              <a:buClr>
                <a:srgbClr val="000000"/>
              </a:buClr>
              <a:buSzPct val="25000"/>
              <a:buFont typeface="Arial"/>
              <a:buNone/>
            </a:pPr>
            <a:r>
              <a:rPr lang="fr-CA" sz="1200" b="0" i="0" u="none" strike="noStrike" cap="none">
                <a:solidFill>
                  <a:srgbClr val="000000"/>
                </a:solidFill>
                <a:latin typeface="Arial"/>
                <a:ea typeface="Arial"/>
                <a:cs typeface="Arial"/>
                <a:sym typeface="Arial"/>
              </a:rPr>
              <a:t>Question to the audience: Name types of codes other than computer programming?</a:t>
            </a:r>
            <a:br>
              <a:rPr lang="fr-CA" sz="1200" b="0" i="0" u="none" strike="noStrike" cap="none">
                <a:solidFill>
                  <a:srgbClr val="000000"/>
                </a:solidFill>
                <a:latin typeface="Arial"/>
                <a:ea typeface="Arial"/>
                <a:cs typeface="Arial"/>
                <a:sym typeface="Arial"/>
              </a:rPr>
            </a:br>
            <a:endParaRPr lang="fr-CA" sz="1200" b="0" i="0" u="none" strike="noStrike" cap="none">
              <a:solidFill>
                <a:srgbClr val="000000"/>
              </a:solidFill>
              <a:latin typeface="Arial"/>
              <a:ea typeface="Arial"/>
              <a:cs typeface="Arial"/>
              <a:sym typeface="Arial"/>
            </a:endParaRPr>
          </a:p>
          <a:p>
            <a:pPr marL="216000" marR="0" lvl="0" indent="-216000" algn="l" rtl="0">
              <a:lnSpc>
                <a:spcPct val="100000"/>
              </a:lnSpc>
              <a:spcBef>
                <a:spcPts val="0"/>
              </a:spcBef>
              <a:spcAft>
                <a:spcPts val="0"/>
              </a:spcAft>
              <a:buClr>
                <a:srgbClr val="000000"/>
              </a:buClr>
              <a:buSzPct val="25000"/>
              <a:buFont typeface="Arial"/>
              <a:buNone/>
            </a:pPr>
            <a:r>
              <a:rPr lang="fr-CA" sz="1200" b="0" i="0" u="none" strike="noStrike" cap="none">
                <a:solidFill>
                  <a:srgbClr val="000000"/>
                </a:solidFill>
                <a:latin typeface="Arial"/>
                <a:ea typeface="Arial"/>
                <a:cs typeface="Arial"/>
                <a:sym typeface="Arial"/>
              </a:rPr>
              <a:t>Some answers</a:t>
            </a:r>
          </a:p>
          <a:p>
            <a:pPr marL="216000" marR="0" lvl="0" indent="-216000" algn="l" rtl="0">
              <a:lnSpc>
                <a:spcPct val="100000"/>
              </a:lnSpc>
              <a:spcBef>
                <a:spcPts val="0"/>
              </a:spcBef>
              <a:spcAft>
                <a:spcPts val="0"/>
              </a:spcAft>
              <a:buClr>
                <a:srgbClr val="000000"/>
              </a:buClr>
              <a:buSzPct val="100000"/>
              <a:buFont typeface="Arial"/>
              <a:buChar char="-"/>
            </a:pPr>
            <a:r>
              <a:rPr lang="fr-CA" sz="1200" b="0" i="0" u="none" strike="noStrike" cap="none">
                <a:solidFill>
                  <a:srgbClr val="000000"/>
                </a:solidFill>
                <a:latin typeface="Arial"/>
                <a:ea typeface="Arial"/>
                <a:cs typeface="Arial"/>
                <a:sym typeface="Arial"/>
              </a:rPr>
              <a:t>Code of conduct</a:t>
            </a:r>
          </a:p>
          <a:p>
            <a:pPr marL="216000" marR="0" lvl="0" indent="-216000" algn="l" rtl="0">
              <a:lnSpc>
                <a:spcPct val="100000"/>
              </a:lnSpc>
              <a:spcBef>
                <a:spcPts val="0"/>
              </a:spcBef>
              <a:spcAft>
                <a:spcPts val="0"/>
              </a:spcAft>
              <a:buClr>
                <a:srgbClr val="000000"/>
              </a:buClr>
              <a:buSzPct val="100000"/>
              <a:buFont typeface="Arial"/>
              <a:buChar char="-"/>
            </a:pPr>
            <a:r>
              <a:rPr lang="fr-CA" sz="1200" b="0" i="0" u="none" strike="noStrike" cap="none">
                <a:solidFill>
                  <a:srgbClr val="000000"/>
                </a:solidFill>
                <a:latin typeface="Arial"/>
                <a:ea typeface="Arial"/>
                <a:cs typeface="Arial"/>
                <a:sym typeface="Arial"/>
              </a:rPr>
              <a:t>Code of ethics</a:t>
            </a:r>
          </a:p>
          <a:p>
            <a:pPr marL="216000" marR="0" lvl="0" indent="-216000" algn="l" rtl="0">
              <a:lnSpc>
                <a:spcPct val="100000"/>
              </a:lnSpc>
              <a:spcBef>
                <a:spcPts val="0"/>
              </a:spcBef>
              <a:spcAft>
                <a:spcPts val="0"/>
              </a:spcAft>
              <a:buClr>
                <a:srgbClr val="000000"/>
              </a:buClr>
              <a:buSzPct val="100000"/>
              <a:buFont typeface="Arial"/>
              <a:buChar char="-"/>
            </a:pPr>
            <a:r>
              <a:rPr lang="fr-CA" sz="1200" b="0" i="0" u="none" strike="noStrike" cap="none">
                <a:solidFill>
                  <a:srgbClr val="000000"/>
                </a:solidFill>
                <a:latin typeface="Arial"/>
                <a:ea typeface="Arial"/>
                <a:cs typeface="Arial"/>
                <a:sym typeface="Arial"/>
              </a:rPr>
              <a:t>Dress code</a:t>
            </a:r>
          </a:p>
          <a:p>
            <a:pPr marL="216000" marR="0" lvl="0" indent="-216000" algn="l" rtl="0">
              <a:lnSpc>
                <a:spcPct val="100000"/>
              </a:lnSpc>
              <a:spcBef>
                <a:spcPts val="0"/>
              </a:spcBef>
              <a:spcAft>
                <a:spcPts val="0"/>
              </a:spcAft>
              <a:buClr>
                <a:srgbClr val="000000"/>
              </a:buClr>
              <a:buSzPct val="100000"/>
              <a:buFont typeface="Arial"/>
              <a:buChar char="-"/>
            </a:pPr>
            <a:r>
              <a:rPr lang="fr-CA" sz="1200" b="0" i="0" u="none" strike="noStrike" cap="none">
                <a:solidFill>
                  <a:srgbClr val="000000"/>
                </a:solidFill>
                <a:latin typeface="Arial"/>
                <a:ea typeface="Arial"/>
                <a:cs typeface="Arial"/>
                <a:sym typeface="Arial"/>
              </a:rPr>
              <a:t>Morse code</a:t>
            </a:r>
          </a:p>
          <a:p>
            <a:pPr marL="216000" marR="0" lvl="0" indent="-216000" algn="l" rtl="0">
              <a:lnSpc>
                <a:spcPct val="100000"/>
              </a:lnSpc>
              <a:spcBef>
                <a:spcPts val="0"/>
              </a:spcBef>
              <a:spcAft>
                <a:spcPts val="0"/>
              </a:spcAft>
              <a:buClr>
                <a:srgbClr val="000000"/>
              </a:buClr>
              <a:buSzPct val="100000"/>
              <a:buFont typeface="Arial"/>
              <a:buChar char="-"/>
            </a:pPr>
            <a:r>
              <a:rPr lang="fr-CA" sz="1200" b="0" i="0" u="none" strike="noStrike" cap="none">
                <a:solidFill>
                  <a:srgbClr val="000000"/>
                </a:solidFill>
                <a:latin typeface="Arial"/>
                <a:ea typeface="Arial"/>
                <a:cs typeface="Arial"/>
                <a:sym typeface="Arial"/>
              </a:rPr>
              <a:t>Emoticons</a:t>
            </a:r>
          </a:p>
          <a:p>
            <a:pPr marL="216000" marR="0" lvl="0" indent="-216000" algn="l" rtl="0">
              <a:lnSpc>
                <a:spcPct val="100000"/>
              </a:lnSpc>
              <a:spcBef>
                <a:spcPts val="0"/>
              </a:spcBef>
              <a:spcAft>
                <a:spcPts val="0"/>
              </a:spcAft>
              <a:buClr>
                <a:srgbClr val="000000"/>
              </a:buClr>
              <a:buSzPct val="100000"/>
              <a:buFont typeface="Arial"/>
              <a:buChar char="-"/>
            </a:pPr>
            <a:r>
              <a:rPr lang="fr-CA" sz="1200" b="0" i="0" u="none" strike="noStrike" cap="none">
                <a:solidFill>
                  <a:srgbClr val="000000"/>
                </a:solidFill>
                <a:latin typeface="Arial"/>
                <a:ea typeface="Arial"/>
                <a:cs typeface="Arial"/>
                <a:sym typeface="Arial"/>
              </a:rPr>
              <a:t>Facial expressions</a:t>
            </a:r>
          </a:p>
          <a:p>
            <a:pPr marL="216000" marR="0" lvl="0" indent="-216000" algn="l" rtl="0">
              <a:lnSpc>
                <a:spcPct val="100000"/>
              </a:lnSpc>
              <a:spcBef>
                <a:spcPts val="0"/>
              </a:spcBef>
              <a:spcAft>
                <a:spcPts val="0"/>
              </a:spcAft>
              <a:buClr>
                <a:srgbClr val="000000"/>
              </a:buClr>
              <a:buSzPct val="100000"/>
              <a:buFont typeface="Arial"/>
              <a:buChar char="-"/>
            </a:pPr>
            <a:r>
              <a:rPr lang="fr-CA" sz="1200" b="0" i="0" u="none" strike="noStrike" cap="none">
                <a:solidFill>
                  <a:srgbClr val="000000"/>
                </a:solidFill>
                <a:latin typeface="Arial"/>
                <a:ea typeface="Arial"/>
                <a:cs typeface="Arial"/>
                <a:sym typeface="Arial"/>
              </a:rPr>
              <a:t>Languages (spoken, written, sign)</a:t>
            </a:r>
          </a:p>
          <a:p>
            <a:pPr marL="216000" marR="0" lvl="0" indent="-216000" algn="l" rtl="0">
              <a:lnSpc>
                <a:spcPct val="100000"/>
              </a:lnSpc>
              <a:spcBef>
                <a:spcPts val="0"/>
              </a:spcBef>
              <a:spcAft>
                <a:spcPts val="0"/>
              </a:spcAft>
              <a:buClr>
                <a:srgbClr val="000000"/>
              </a:buClr>
              <a:buSzPct val="100000"/>
              <a:buFont typeface="Arial"/>
              <a:buChar char="-"/>
            </a:pPr>
            <a:r>
              <a:rPr lang="fr-CA" sz="1200" b="0" i="0" u="none" strike="noStrike" cap="none">
                <a:solidFill>
                  <a:srgbClr val="000000"/>
                </a:solidFill>
                <a:latin typeface="Arial"/>
                <a:ea typeface="Arial"/>
                <a:cs typeface="Arial"/>
                <a:sym typeface="Arial"/>
              </a:rPr>
              <a:t>Colour codes</a:t>
            </a:r>
          </a:p>
          <a:p>
            <a:pPr marL="216000" marR="0" lvl="0" indent="-216000" algn="l" rtl="0">
              <a:lnSpc>
                <a:spcPct val="100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0" marR="0" lvl="0" indent="0" algn="l" rtl="0">
              <a:lnSpc>
                <a:spcPct val="125000"/>
              </a:lnSpc>
              <a:spcBef>
                <a:spcPts val="0"/>
              </a:spcBef>
              <a:spcAft>
                <a:spcPts val="0"/>
              </a:spcAft>
              <a:buClr>
                <a:schemeClr val="accent3"/>
              </a:buClr>
              <a:buSzPct val="25000"/>
              <a:buFont typeface="Arial"/>
              <a:buNone/>
            </a:pPr>
            <a:r>
              <a:rPr lang="fr-CA" sz="1200" b="0" i="0" u="none" strike="noStrike" cap="none">
                <a:solidFill>
                  <a:srgbClr val="000000"/>
                </a:solidFill>
                <a:latin typeface="Arial"/>
                <a:ea typeface="Arial"/>
                <a:cs typeface="Arial"/>
                <a:sym typeface="Arial"/>
              </a:rPr>
              <a:t>The word code means many things to many people.  Secret codes, codes of conduct, codes that organize information, like colour coding, or codes that tell us what to do in a crisis. Humans seem to be built to code and de-code. If you’ve learned to read, learned basic math, learned a recipe, you’ve already developed some coding skills that you can transfer to the project of learning computer code. </a:t>
            </a:r>
          </a:p>
          <a:p>
            <a:pPr marL="0" marR="0" lvl="0" indent="0" algn="l" rtl="0">
              <a:lnSpc>
                <a:spcPct val="125000"/>
              </a:lnSpc>
              <a:spcBef>
                <a:spcPts val="0"/>
              </a:spcBef>
              <a:spcAft>
                <a:spcPts val="0"/>
              </a:spcAft>
              <a:buClr>
                <a:schemeClr val="accent3"/>
              </a:buClr>
              <a:buSzPct val="25000"/>
              <a:buFont typeface="Arial"/>
              <a:buNone/>
            </a:pPr>
            <a:endParaRPr sz="1400" b="0" i="0" u="none" strike="noStrike" cap="none">
              <a:solidFill>
                <a:schemeClr val="accent3"/>
              </a:solidFill>
              <a:latin typeface="Arial"/>
              <a:ea typeface="Arial"/>
              <a:cs typeface="Arial"/>
              <a:sym typeface="Arial"/>
            </a:endParaRPr>
          </a:p>
          <a:p>
            <a:pPr marL="216000" marR="0" lvl="0" indent="-216000" algn="l" rtl="0">
              <a:lnSpc>
                <a:spcPct val="100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216000" marR="0" lvl="0" indent="-216000" algn="l" rtl="0">
              <a:lnSpc>
                <a:spcPct val="100000"/>
              </a:lnSpc>
              <a:spcBef>
                <a:spcPts val="0"/>
              </a:spcBef>
              <a:spcAft>
                <a:spcPts val="0"/>
              </a:spcAft>
              <a:buClr>
                <a:srgbClr val="000000"/>
              </a:buClr>
              <a:buSzPct val="25000"/>
              <a:buFont typeface="Arial"/>
              <a:buNone/>
            </a:pPr>
            <a:r>
              <a:rPr lang="fr-CA" sz="1200" b="0" i="0" u="none" strike="noStrike" cap="none">
                <a:solidFill>
                  <a:srgbClr val="000000"/>
                </a:solidFill>
                <a:latin typeface="Arial"/>
                <a:ea typeface="Arial"/>
                <a:cs typeface="Arial"/>
                <a:sym typeface="Arial"/>
              </a:rPr>
              <a:t>So, you already know how to code, you are simply learning one more way to do it. </a:t>
            </a:r>
          </a:p>
          <a:p>
            <a:pPr marL="216000" marR="0" lvl="0" indent="-216000" algn="l" rtl="0">
              <a:lnSpc>
                <a:spcPct val="100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accent3"/>
              </a:buClr>
              <a:buSzPct val="25000"/>
              <a:buFont typeface="Calibri"/>
              <a:buNone/>
            </a:pPr>
            <a:endParaRPr sz="1200" b="0" i="1" u="none" strike="noStrike" cap="none">
              <a:solidFill>
                <a:schemeClr val="dk1"/>
              </a:solidFill>
              <a:latin typeface="Calibri"/>
              <a:ea typeface="Calibri"/>
              <a:cs typeface="Calibri"/>
              <a:sym typeface="Calibri"/>
            </a:endParaRPr>
          </a:p>
        </p:txBody>
      </p:sp>
      <p:sp>
        <p:nvSpPr>
          <p:cNvPr id="305" name="Shape 305"/>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6</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0" name="Shape 310"/>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216000" marR="0" lvl="0" indent="-216000" algn="l" rtl="0">
              <a:lnSpc>
                <a:spcPct val="100000"/>
              </a:lnSpc>
              <a:spcBef>
                <a:spcPts val="0"/>
              </a:spcBef>
              <a:spcAft>
                <a:spcPts val="0"/>
              </a:spcAft>
              <a:buClr>
                <a:srgbClr val="000000"/>
              </a:buClr>
              <a:buSzPct val="25000"/>
              <a:buFont typeface="Arial"/>
              <a:buNone/>
            </a:pPr>
            <a:r>
              <a:rPr lang="fr-CA" sz="1200" b="0" i="0" u="none" strike="noStrike" cap="none">
                <a:solidFill>
                  <a:srgbClr val="000000"/>
                </a:solidFill>
                <a:latin typeface="Arial"/>
                <a:ea typeface="Arial"/>
                <a:cs typeface="Arial"/>
                <a:sym typeface="Arial"/>
              </a:rPr>
              <a:t>Comment on donne des instructions à un ordinateur.</a:t>
            </a:r>
          </a:p>
          <a:p>
            <a:pPr marL="216000" marR="0" lvl="0" indent="-216000" algn="l" rtl="0">
              <a:lnSpc>
                <a:spcPct val="100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216000" marR="0" lvl="0" indent="-216000" algn="l" rtl="0">
              <a:lnSpc>
                <a:spcPct val="100000"/>
              </a:lnSpc>
              <a:spcBef>
                <a:spcPts val="0"/>
              </a:spcBef>
              <a:spcAft>
                <a:spcPts val="0"/>
              </a:spcAft>
              <a:buClr>
                <a:srgbClr val="000000"/>
              </a:buClr>
              <a:buSzPct val="25000"/>
              <a:buFont typeface="Arial"/>
              <a:buNone/>
            </a:pPr>
            <a:r>
              <a:rPr lang="fr-CA" sz="1200" b="0" i="0" u="none" strike="noStrike" cap="none">
                <a:solidFill>
                  <a:srgbClr val="000000"/>
                </a:solidFill>
                <a:latin typeface="Arial"/>
                <a:ea typeface="Arial"/>
                <a:cs typeface="Arial"/>
                <a:sym typeface="Arial"/>
              </a:rPr>
              <a:t>Humans are  built to code and de-code information. </a:t>
            </a:r>
          </a:p>
          <a:p>
            <a:pPr marL="216000" marR="0" lvl="0" indent="-216000" algn="l" rtl="0">
              <a:lnSpc>
                <a:spcPct val="100000"/>
              </a:lnSpc>
              <a:spcBef>
                <a:spcPts val="0"/>
              </a:spcBef>
              <a:spcAft>
                <a:spcPts val="0"/>
              </a:spcAft>
              <a:buClr>
                <a:srgbClr val="000000"/>
              </a:buClr>
              <a:buSzPct val="25000"/>
              <a:buFont typeface="Arial"/>
              <a:buNone/>
            </a:pPr>
            <a:r>
              <a:rPr lang="fr-CA" sz="1200" b="0" i="0" u="none" strike="noStrike" cap="none">
                <a:solidFill>
                  <a:srgbClr val="000000"/>
                </a:solidFill>
                <a:latin typeface="Arial"/>
                <a:ea typeface="Arial"/>
                <a:cs typeface="Arial"/>
                <a:sym typeface="Arial"/>
              </a:rPr>
              <a:t>If you’ve learned to read and write, learned basic math, learned a recipe, you’ve already developed some coding skills that you can transfer to the project of learning computer code. </a:t>
            </a:r>
          </a:p>
          <a:p>
            <a:pPr marL="216000" marR="0" lvl="0" indent="-216000" algn="l" rtl="0">
              <a:lnSpc>
                <a:spcPct val="100000"/>
              </a:lnSpc>
              <a:spcBef>
                <a:spcPts val="0"/>
              </a:spcBef>
              <a:spcAft>
                <a:spcPts val="0"/>
              </a:spcAft>
              <a:buClr>
                <a:srgbClr val="000000"/>
              </a:buClr>
              <a:buSzPct val="25000"/>
              <a:buFont typeface="Arial"/>
              <a:buNone/>
            </a:pPr>
            <a:r>
              <a:rPr lang="fr-CA" sz="1200" b="0" i="0" u="none" strike="noStrike" cap="none">
                <a:solidFill>
                  <a:srgbClr val="000000"/>
                </a:solidFill>
                <a:latin typeface="Arial"/>
                <a:ea typeface="Arial"/>
                <a:cs typeface="Arial"/>
                <a:sym typeface="Arial"/>
              </a:rPr>
              <a:t>YOU ALREADY KNOW HOW TO CODE! </a:t>
            </a:r>
          </a:p>
          <a:p>
            <a:pPr marL="216000" marR="0" lvl="0" indent="-216000" algn="l" rtl="0">
              <a:lnSpc>
                <a:spcPct val="100000"/>
              </a:lnSpc>
              <a:spcBef>
                <a:spcPts val="0"/>
              </a:spcBef>
              <a:spcAft>
                <a:spcPts val="0"/>
              </a:spcAft>
              <a:buClr>
                <a:srgbClr val="000000"/>
              </a:buClr>
              <a:buSzPct val="25000"/>
              <a:buFont typeface="Arial"/>
              <a:buNone/>
            </a:pPr>
            <a:r>
              <a:rPr lang="fr-CA" sz="1200" b="0" i="0" u="none" strike="noStrike" cap="none">
                <a:solidFill>
                  <a:srgbClr val="000000"/>
                </a:solidFill>
                <a:latin typeface="Arial"/>
                <a:ea typeface="Arial"/>
                <a:cs typeface="Arial"/>
                <a:sym typeface="Arial"/>
              </a:rPr>
              <a:t>You are just learning one more way to do it. </a:t>
            </a: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11" name="Shape 311"/>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7</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717550" y="1162050"/>
            <a:ext cx="5575200" cy="3136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0" name="Shape 320"/>
          <p:cNvSpPr txBox="1">
            <a:spLocks noGrp="1"/>
          </p:cNvSpPr>
          <p:nvPr>
            <p:ph type="body" idx="1"/>
          </p:nvPr>
        </p:nvSpPr>
        <p:spPr>
          <a:xfrm>
            <a:off x="701041" y="4415789"/>
            <a:ext cx="5608200" cy="4183500"/>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accent3"/>
              </a:buClr>
              <a:buSzPct val="25000"/>
              <a:buFont typeface="Calibri"/>
              <a:buNone/>
            </a:pPr>
            <a:r>
              <a:rPr lang="fr-CA" sz="1200" b="1" i="0" u="sng" strike="noStrike" cap="none">
                <a:solidFill>
                  <a:schemeClr val="dk1"/>
                </a:solidFill>
                <a:latin typeface="Calibri"/>
                <a:ea typeface="Calibri"/>
                <a:cs typeface="Calibri"/>
                <a:sym typeface="Calibri"/>
              </a:rPr>
              <a:t>Instructor notes</a:t>
            </a:r>
            <a:br>
              <a:rPr lang="fr-CA" sz="1200" b="1" i="0" u="sng" strike="noStrike" cap="none">
                <a:solidFill>
                  <a:schemeClr val="dk1"/>
                </a:solidFill>
                <a:latin typeface="Calibri"/>
                <a:ea typeface="Calibri"/>
                <a:cs typeface="Calibri"/>
                <a:sym typeface="Calibri"/>
              </a:rPr>
            </a:br>
            <a:r>
              <a:rPr lang="fr-CA" sz="1200" b="1" i="0" u="sng" strike="noStrike" cap="none">
                <a:solidFill>
                  <a:schemeClr val="dk1"/>
                </a:solidFill>
                <a:latin typeface="Calibri"/>
                <a:ea typeface="Calibri"/>
                <a:cs typeface="Calibri"/>
                <a:sym typeface="Calibri"/>
              </a:rPr>
              <a:t/>
            </a:r>
            <a:br>
              <a:rPr lang="fr-CA" sz="1200" b="1" i="0" u="sng" strike="noStrike" cap="none">
                <a:solidFill>
                  <a:schemeClr val="dk1"/>
                </a:solidFill>
                <a:latin typeface="Calibri"/>
                <a:ea typeface="Calibri"/>
                <a:cs typeface="Calibri"/>
                <a:sym typeface="Calibri"/>
              </a:rPr>
            </a:br>
            <a:r>
              <a:rPr lang="fr-CA" sz="1200" b="0" i="1" u="none" strike="noStrike" cap="none">
                <a:solidFill>
                  <a:schemeClr val="dk1"/>
                </a:solidFill>
                <a:latin typeface="Calibri"/>
                <a:ea typeface="Calibri"/>
                <a:cs typeface="Calibri"/>
                <a:sym typeface="Calibri"/>
              </a:rPr>
              <a:t>Introduce this as the big picture. </a:t>
            </a:r>
            <a:br>
              <a:rPr lang="fr-CA" sz="1200" b="0" i="1" u="none" strike="noStrike" cap="none">
                <a:solidFill>
                  <a:schemeClr val="dk1"/>
                </a:solidFill>
                <a:latin typeface="Calibri"/>
                <a:ea typeface="Calibri"/>
                <a:cs typeface="Calibri"/>
                <a:sym typeface="Calibri"/>
              </a:rPr>
            </a:br>
            <a:r>
              <a:rPr lang="fr-CA" sz="1200" b="0" i="1" u="none" strike="noStrike" cap="none">
                <a:solidFill>
                  <a:schemeClr val="dk1"/>
                </a:solidFill>
                <a:latin typeface="Calibri"/>
                <a:ea typeface="Calibri"/>
                <a:cs typeface="Calibri"/>
                <a:sym typeface="Calibri"/>
              </a:rPr>
              <a:t>Three key dimensions to Computational Thinking (Brennan &amp; Resnick, AERA 2012): computational concepts, computational practices, computational perspectives</a:t>
            </a:r>
            <a:br>
              <a:rPr lang="fr-CA" sz="1200" b="0" i="1" u="none" strike="noStrike" cap="none">
                <a:solidFill>
                  <a:schemeClr val="dk1"/>
                </a:solidFill>
                <a:latin typeface="Calibri"/>
                <a:ea typeface="Calibri"/>
                <a:cs typeface="Calibri"/>
                <a:sym typeface="Calibri"/>
              </a:rPr>
            </a:br>
            <a:endParaRPr lang="fr-CA" sz="1200" b="0" i="1"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fr-CA" sz="1200" b="1" i="1" u="sng" strike="noStrike" cap="none">
                <a:solidFill>
                  <a:schemeClr val="dk1"/>
                </a:solidFill>
                <a:latin typeface="Calibri"/>
                <a:ea typeface="Calibri"/>
                <a:cs typeface="Calibri"/>
                <a:sym typeface="Calibri"/>
              </a:rPr>
              <a:t>They are concepts that you already master, whether formally or not (you may be better at some than others…which is true for everyone)</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Explain it clockwise: Computational concepts put into action are Practices, and that leads to Perspectives.</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Explain to teachers that even though some of these concepts might seem like a giant black-hole now, they already use and understand many of them daily as we will see in next set of slides</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End on Perspectives as the reason why we would want to learn and teach computational thinking, </a:t>
            </a:r>
          </a:p>
          <a:p>
            <a:pPr marL="0" marR="0" lvl="0" indent="0" algn="l" rtl="0">
              <a:spcBef>
                <a:spcPts val="0"/>
              </a:spcBef>
              <a:spcAft>
                <a:spcPts val="0"/>
              </a:spcAft>
              <a:buClr>
                <a:schemeClr val="accent3"/>
              </a:buClr>
              <a:buSzPct val="25000"/>
              <a:buFont typeface="Calibri"/>
              <a:buNone/>
            </a:pPr>
            <a:endParaRPr sz="1200" b="0" i="0" u="sng"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fr-CA" sz="1200" b="0" i="0" u="sng" strike="noStrike" cap="none">
                <a:solidFill>
                  <a:schemeClr val="dk1"/>
                </a:solidFill>
                <a:latin typeface="Calibri"/>
                <a:ea typeface="Calibri"/>
                <a:cs typeface="Calibri"/>
                <a:sym typeface="Calibri"/>
              </a:rPr>
              <a:t>Concepts</a:t>
            </a: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1" u="none" strike="noStrike" cap="none">
                <a:solidFill>
                  <a:schemeClr val="dk1"/>
                </a:solidFill>
                <a:latin typeface="Calibri"/>
                <a:ea typeface="Calibri"/>
                <a:cs typeface="Calibri"/>
                <a:sym typeface="Calibri"/>
              </a:rPr>
              <a:t>Concepts that designers use as they program; these concepts are common to all programming and transfer to non-programming contexts</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Algorithm: a series of step-by-step instructions</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Decomposition: breaking down a complex problem into simpler parts</a:t>
            </a:r>
          </a:p>
          <a:p>
            <a:pPr marL="0" marR="0" lvl="0" indent="0" algn="l" rtl="0">
              <a:lnSpc>
                <a:spcPct val="100000"/>
              </a:lnSpc>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Abstraction: keeping essential characteristics/information (from the latin abs- “away from” and “trahere” -draw)</a:t>
            </a:r>
          </a:p>
          <a:p>
            <a:pPr marL="0" marR="0" lvl="0" indent="0" algn="l" rtl="0">
              <a:lnSpc>
                <a:spcPct val="100000"/>
              </a:lnSpc>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Logic: Analyzing and predicting </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Pattern Recognition: learning to identify and use similarities in order to: simply, shorten, apply similar solutions</a:t>
            </a:r>
          </a:p>
          <a:p>
            <a:pPr marL="0" marR="0" lvl="0" indent="0" algn="l" rtl="0">
              <a:spcBef>
                <a:spcPts val="0"/>
              </a:spcBef>
              <a:spcAft>
                <a:spcPts val="0"/>
              </a:spcAft>
              <a:buClr>
                <a:schemeClr val="accent3"/>
              </a:buClr>
              <a:buSzPct val="25000"/>
              <a:buFont typeface="Calibri"/>
              <a:buNone/>
            </a:pPr>
            <a:endParaRPr sz="1200" b="0" i="0" u="sng"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fr-CA" sz="1200" b="0" i="0" u="sng" strike="noStrike" cap="none">
                <a:solidFill>
                  <a:schemeClr val="dk1"/>
                </a:solidFill>
                <a:latin typeface="Calibri"/>
                <a:ea typeface="Calibri"/>
                <a:cs typeface="Calibri"/>
                <a:sym typeface="Calibri"/>
              </a:rPr>
              <a:t>Practices:</a:t>
            </a:r>
          </a:p>
          <a:p>
            <a:pPr marL="0" marR="0" lvl="0" indent="0" algn="l" rtl="0">
              <a:spcBef>
                <a:spcPts val="0"/>
              </a:spcBef>
              <a:spcAft>
                <a:spcPts val="0"/>
              </a:spcAft>
              <a:buClr>
                <a:schemeClr val="accent3"/>
              </a:buClr>
              <a:buSzPct val="25000"/>
              <a:buFont typeface="Calibri"/>
              <a:buNone/>
            </a:pPr>
            <a:r>
              <a:rPr lang="fr-CA" sz="1200" b="0" i="1" u="none" strike="noStrike" cap="none">
                <a:solidFill>
                  <a:schemeClr val="dk1"/>
                </a:solidFill>
                <a:latin typeface="Calibri"/>
                <a:ea typeface="Calibri"/>
                <a:cs typeface="Calibri"/>
                <a:sym typeface="Calibri"/>
              </a:rPr>
              <a:t>Practices designers develop as they program: it is the process of construction and design. Practices focus on the process of thinking and learning, moving beyond the “what” you are learning to the “how” you are learning.</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Experimenting: trial and error, testing new things, having an idea and trying to see how to make it work (incremental &amp; iterative process)</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Debugging: Answering the question “Does it work the way I want it to?” If the answer is “No”, figure out why then fix it. (incremental &amp; iterative process)</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Collaboration: </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Planning: </a:t>
            </a:r>
          </a:p>
          <a:p>
            <a:pPr marL="0" marR="0" lvl="0" indent="0" algn="l" rtl="0">
              <a:spcBef>
                <a:spcPts val="0"/>
              </a:spcBef>
              <a:spcAft>
                <a:spcPts val="0"/>
              </a:spcAft>
              <a:buClr>
                <a:schemeClr val="accent3"/>
              </a:buClr>
              <a:buSzPct val="25000"/>
              <a:buFont typeface="Calibri"/>
              <a:buNone/>
            </a:pPr>
            <a:r>
              <a:rPr lang="fr-CA" sz="1200" b="0" i="0" u="none" strike="noStrike" cap="none">
                <a:solidFill>
                  <a:schemeClr val="dk1"/>
                </a:solidFill>
                <a:latin typeface="Calibri"/>
                <a:ea typeface="Calibri"/>
                <a:cs typeface="Calibri"/>
                <a:sym typeface="Calibri"/>
              </a:rPr>
              <a:t/>
            </a:r>
            <a:br>
              <a:rPr lang="fr-CA" sz="1200" b="0" i="0" u="none" strike="noStrike" cap="none">
                <a:solidFill>
                  <a:schemeClr val="dk1"/>
                </a:solidFill>
                <a:latin typeface="Calibri"/>
                <a:ea typeface="Calibri"/>
                <a:cs typeface="Calibri"/>
                <a:sym typeface="Calibri"/>
              </a:rPr>
            </a:br>
            <a:r>
              <a:rPr lang="fr-CA" sz="1200" b="0" i="0" u="sng" strike="noStrike" cap="none">
                <a:solidFill>
                  <a:schemeClr val="dk1"/>
                </a:solidFill>
                <a:latin typeface="Calibri"/>
                <a:ea typeface="Calibri"/>
                <a:cs typeface="Calibri"/>
                <a:sym typeface="Calibri"/>
              </a:rPr>
              <a:t>Perspectives:</a:t>
            </a:r>
          </a:p>
          <a:p>
            <a:pPr marL="0" marR="0" lvl="0" indent="0" algn="l" rtl="0">
              <a:spcBef>
                <a:spcPts val="0"/>
              </a:spcBef>
              <a:spcAft>
                <a:spcPts val="0"/>
              </a:spcAft>
              <a:buClr>
                <a:schemeClr val="accent3"/>
              </a:buClr>
              <a:buSzPct val="25000"/>
              <a:buFont typeface="Calibri"/>
              <a:buNone/>
            </a:pPr>
            <a:r>
              <a:rPr lang="fr-CA" sz="1200" b="0" i="1" u="none" strike="noStrike" cap="none">
                <a:solidFill>
                  <a:schemeClr val="dk1"/>
                </a:solidFill>
                <a:latin typeface="Calibri"/>
                <a:ea typeface="Calibri"/>
                <a:cs typeface="Calibri"/>
                <a:sym typeface="Calibri"/>
              </a:rPr>
              <a:t>Designers evolve their understanding of the technological world around them, their relationship with others, and of themselves.</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Expressing =  computer programming can be a means of expressing oneself because it is a tool, it can be used in many different ways (web pages, art, music, games, etc…) just like a pencil can be used to write a report or draw a picture.</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Understanding = being better able to understand today’s sociotechno reality - being able to recognize and use some of the tools that create this reality </a:t>
            </a:r>
          </a:p>
          <a:p>
            <a:pPr marL="0" marR="0" lvl="0" indent="0" algn="l" rtl="0">
              <a:spcBef>
                <a:spcPts val="0"/>
              </a:spcBef>
              <a:spcAft>
                <a:spcPts val="0"/>
              </a:spcAft>
              <a:buClr>
                <a:schemeClr val="accent3"/>
              </a:buClr>
              <a:buSzPct val="25000"/>
              <a:buFont typeface="Arial"/>
              <a:buChar char="•"/>
            </a:pPr>
            <a:r>
              <a:rPr lang="fr-CA" sz="1200" b="0" i="0" u="none" strike="noStrike" cap="none">
                <a:solidFill>
                  <a:schemeClr val="dk1"/>
                </a:solidFill>
                <a:latin typeface="Calibri"/>
                <a:ea typeface="Calibri"/>
                <a:cs typeface="Calibri"/>
                <a:sym typeface="Calibri"/>
              </a:rPr>
              <a:t>Connecting = creativity and learning are deeply social practice, facilitate being able to reach out to others in a new ways (creating with others and creating for others)</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21" name="Shape 321"/>
          <p:cNvSpPr txBox="1">
            <a:spLocks noGrp="1"/>
          </p:cNvSpPr>
          <p:nvPr>
            <p:ph type="sldNum" idx="12"/>
          </p:nvPr>
        </p:nvSpPr>
        <p:spPr>
          <a:xfrm>
            <a:off x="3970937" y="8829967"/>
            <a:ext cx="3037799" cy="464700"/>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fr-CA" sz="14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ct val="25000"/>
                <a:buFont typeface="Times New Roman"/>
                <a:buNone/>
              </a:pPr>
              <a:t>8</a:t>
            </a:fld>
            <a:endParaRPr lang="fr-CA"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6" name="Shape 346"/>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220104" marR="0" lvl="0" indent="-220104" algn="l" rtl="0">
              <a:lnSpc>
                <a:spcPct val="115000"/>
              </a:lnSpc>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What are examples of every day algorithms?</a:t>
            </a:r>
          </a:p>
          <a:p>
            <a:pPr marL="220104" marR="0" lvl="0" indent="-220104" algn="l" rtl="0">
              <a:lnSpc>
                <a:spcPct val="115000"/>
              </a:lnSpc>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Following a recipe, brushing your teeth, getting dressed (yes you can put your socks on before your pants but underwear goes on before outerwear!), starting your car…</a:t>
            </a:r>
          </a:p>
          <a:p>
            <a:pPr marL="220104" marR="0" lvl="0" indent="-220104" algn="l" rtl="0">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Other examples:</a:t>
            </a:r>
          </a:p>
          <a:p>
            <a:pPr marL="220104" marR="0" lvl="0" indent="-220104" algn="l" rtl="0">
              <a:spcBef>
                <a:spcPts val="0"/>
              </a:spcBef>
              <a:spcAft>
                <a:spcPts val="0"/>
              </a:spcAft>
              <a:buClr>
                <a:srgbClr val="000000"/>
              </a:buClr>
              <a:buSzPct val="100000"/>
              <a:buFont typeface="Arial"/>
              <a:buChar char="•"/>
            </a:pPr>
            <a:r>
              <a:rPr lang="fr-CA" sz="1200" b="0" i="0" u="none" strike="noStrike" cap="none">
                <a:solidFill>
                  <a:srgbClr val="000000"/>
                </a:solidFill>
                <a:latin typeface="Calibri"/>
                <a:ea typeface="Calibri"/>
                <a:cs typeface="Calibri"/>
                <a:sym typeface="Calibri"/>
              </a:rPr>
              <a:t>Building with clear stages: snowman</a:t>
            </a:r>
          </a:p>
          <a:p>
            <a:pPr marL="220104" marR="0" lvl="0" indent="-220104" algn="l" rtl="0">
              <a:spcBef>
                <a:spcPts val="0"/>
              </a:spcBef>
              <a:spcAft>
                <a:spcPts val="0"/>
              </a:spcAft>
              <a:buClr>
                <a:srgbClr val="000000"/>
              </a:buClr>
              <a:buSzPct val="100000"/>
              <a:buFont typeface="Arial"/>
              <a:buChar char="•"/>
            </a:pPr>
            <a:r>
              <a:rPr lang="fr-CA" sz="1200" b="0" i="0" u="none" strike="noStrike" cap="none">
                <a:solidFill>
                  <a:srgbClr val="000000"/>
                </a:solidFill>
                <a:latin typeface="Calibri"/>
                <a:ea typeface="Calibri"/>
                <a:cs typeface="Calibri"/>
                <a:sym typeface="Calibri"/>
              </a:rPr>
              <a:t>bedtime/sleep routine</a:t>
            </a:r>
          </a:p>
          <a:p>
            <a:pPr marL="220104" marR="0" lvl="0" indent="-220104" algn="l" rtl="0">
              <a:spcBef>
                <a:spcPts val="0"/>
              </a:spcBef>
              <a:spcAft>
                <a:spcPts val="0"/>
              </a:spcAft>
              <a:buClr>
                <a:srgbClr val="000000"/>
              </a:buClr>
              <a:buSzPct val="100000"/>
              <a:buFont typeface="Arial"/>
              <a:buChar char="•"/>
            </a:pPr>
            <a:r>
              <a:rPr lang="fr-CA" sz="1200" b="0" i="0" u="none" strike="noStrike" cap="none">
                <a:solidFill>
                  <a:srgbClr val="000000"/>
                </a:solidFill>
                <a:latin typeface="Calibri"/>
                <a:ea typeface="Calibri"/>
                <a:cs typeface="Calibri"/>
                <a:sym typeface="Calibri"/>
              </a:rPr>
              <a:t>Planting a seed</a:t>
            </a:r>
          </a:p>
          <a:p>
            <a:pPr marL="220104" marR="0" lvl="0" indent="-220104" algn="l" rtl="0">
              <a:lnSpc>
                <a:spcPct val="115000"/>
              </a:lnSpc>
              <a:spcBef>
                <a:spcPts val="0"/>
              </a:spcBef>
              <a:spcAft>
                <a:spcPts val="0"/>
              </a:spcAft>
              <a:buClr>
                <a:schemeClr val="dk1"/>
              </a:buClr>
              <a:buSzPct val="25000"/>
              <a:buFont typeface="Calibri"/>
              <a:buNone/>
            </a:pPr>
            <a:endParaRPr sz="1200" b="0" i="0" u="none" strike="noStrike" cap="none">
              <a:solidFill>
                <a:srgbClr val="000000"/>
              </a:solidFill>
              <a:latin typeface="Calibri"/>
              <a:ea typeface="Calibri"/>
              <a:cs typeface="Calibri"/>
              <a:sym typeface="Calibri"/>
            </a:endParaRPr>
          </a:p>
          <a:p>
            <a:pPr marL="220104" marR="0" lvl="0" indent="-220104" algn="l" rtl="0">
              <a:lnSpc>
                <a:spcPct val="115000"/>
              </a:lnSpc>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In a classroom, the one algorithm everyone needs to know and follow: What to do when the fire alarm sounds.</a:t>
            </a:r>
          </a:p>
          <a:p>
            <a:pPr marL="220104" marR="0" lvl="0" indent="-220104" algn="l" rtl="0">
              <a:lnSpc>
                <a:spcPct val="115000"/>
              </a:lnSpc>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Let’s take a minute to make sure what everybody is operating from the same set of step-by-step instructions.  </a:t>
            </a:r>
          </a:p>
          <a:p>
            <a:pPr marL="220104" marR="0" lvl="0" indent="-220104" algn="l" rtl="0">
              <a:lnSpc>
                <a:spcPct val="115000"/>
              </a:lnSpc>
              <a:spcBef>
                <a:spcPts val="0"/>
              </a:spcBef>
              <a:spcAft>
                <a:spcPts val="0"/>
              </a:spcAft>
              <a:buClr>
                <a:srgbClr val="000000"/>
              </a:buClr>
              <a:buSzPct val="25000"/>
              <a:buFont typeface="Calibri"/>
              <a:buNone/>
            </a:pPr>
            <a:r>
              <a:rPr lang="fr-CA" sz="1200" b="0" i="0" u="none" strike="noStrike" cap="none">
                <a:solidFill>
                  <a:srgbClr val="000000"/>
                </a:solidFill>
                <a:latin typeface="Calibri"/>
                <a:ea typeface="Calibri"/>
                <a:cs typeface="Calibri"/>
                <a:sym typeface="Calibri"/>
              </a:rPr>
              <a:t>What’s your fire drill?</a:t>
            </a: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47" name="Shape 347"/>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fr-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9</a:t>
            </a:fld>
            <a:endParaRPr lang="fr-CA"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2_En-tête de section">
    <p:spTree>
      <p:nvGrpSpPr>
        <p:cNvPr id="1" name="Shape 15"/>
        <p:cNvGrpSpPr/>
        <p:nvPr/>
      </p:nvGrpSpPr>
      <p:grpSpPr>
        <a:xfrm>
          <a:off x="0" y="0"/>
          <a:ext cx="0" cy="0"/>
          <a:chOff x="0" y="0"/>
          <a:chExt cx="0" cy="0"/>
        </a:xfrm>
      </p:grpSpPr>
      <p:pic>
        <p:nvPicPr>
          <p:cNvPr id="16" name="Shape 16" descr="KCJ_PPTBandeSymboleGrisPal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17" name="Shape 17"/>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lt1"/>
              </a:buClr>
              <a:buFont typeface="Arial"/>
              <a:buNone/>
              <a:defRPr sz="3600"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18" name="Shape 18" descr="LogoKCJ_3lignes_RGB.png"/>
          <p:cNvPicPr preferRelativeResize="0"/>
          <p:nvPr/>
        </p:nvPicPr>
        <p:blipFill rotWithShape="1">
          <a:blip r:embed="rId3">
            <a:alphaModFix/>
          </a:blip>
          <a:srcRect/>
          <a:stretch/>
        </p:blipFill>
        <p:spPr>
          <a:xfrm>
            <a:off x="5491500" y="3520167"/>
            <a:ext cx="3652498" cy="162333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Shape 53"/>
        <p:cNvGrpSpPr/>
        <p:nvPr/>
      </p:nvGrpSpPr>
      <p:grpSpPr>
        <a:xfrm>
          <a:off x="0" y="0"/>
          <a:ext cx="0" cy="0"/>
          <a:chOff x="0" y="0"/>
          <a:chExt cx="0" cy="0"/>
        </a:xfrm>
      </p:grpSpPr>
      <p:pic>
        <p:nvPicPr>
          <p:cNvPr id="54" name="Shape 54"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55" name="Shape 55" descr="Untitled-1.png"/>
          <p:cNvPicPr preferRelativeResize="0"/>
          <p:nvPr/>
        </p:nvPicPr>
        <p:blipFill rotWithShape="1">
          <a:blip r:embed="rId3">
            <a:alphaModFix/>
          </a:blip>
          <a:srcRect t="26357" b="1"/>
          <a:stretch/>
        </p:blipFill>
        <p:spPr>
          <a:xfrm>
            <a:off x="1687196" y="0"/>
            <a:ext cx="5664158" cy="1957274"/>
          </a:xfrm>
          <a:prstGeom prst="rect">
            <a:avLst/>
          </a:prstGeom>
          <a:noFill/>
          <a:ln>
            <a:noFill/>
          </a:ln>
        </p:spPr>
      </p:pic>
      <p:sp>
        <p:nvSpPr>
          <p:cNvPr id="56" name="Shape 56"/>
          <p:cNvSpPr txBox="1">
            <a:spLocks noGrp="1"/>
          </p:cNvSpPr>
          <p:nvPr>
            <p:ph type="title"/>
          </p:nvPr>
        </p:nvSpPr>
        <p:spPr>
          <a:xfrm>
            <a:off x="1395915" y="2495899"/>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Shape 57"/>
        <p:cNvGrpSpPr/>
        <p:nvPr/>
      </p:nvGrpSpPr>
      <p:grpSpPr>
        <a:xfrm>
          <a:off x="0" y="0"/>
          <a:ext cx="0" cy="0"/>
          <a:chOff x="0" y="0"/>
          <a:chExt cx="0" cy="0"/>
        </a:xfrm>
      </p:grpSpPr>
      <p:sp>
        <p:nvSpPr>
          <p:cNvPr id="58" name="Shape 58"/>
          <p:cNvSpPr/>
          <p:nvPr/>
        </p:nvSpPr>
        <p:spPr>
          <a:xfrm>
            <a:off x="0" y="0"/>
            <a:ext cx="2761361" cy="5143499"/>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59" name="Shape 59"/>
          <p:cNvSpPr/>
          <p:nvPr/>
        </p:nvSpPr>
        <p:spPr>
          <a:xfrm rot="10800000" flipH="1">
            <a:off x="2280285" y="205978"/>
            <a:ext cx="2453475" cy="873721"/>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60" name="Shape 60"/>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61" name="Shape 61"/>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3175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62" name="Shape 62"/>
          <p:cNvCxnSpPr/>
          <p:nvPr/>
        </p:nvCxnSpPr>
        <p:spPr>
          <a:xfrm>
            <a:off x="3124200" y="1356525"/>
            <a:ext cx="551199" cy="0"/>
          </a:xfrm>
          <a:prstGeom prst="straightConnector1">
            <a:avLst/>
          </a:prstGeom>
          <a:noFill/>
          <a:ln w="76200" cap="rnd" cmpd="sng">
            <a:solidFill>
              <a:schemeClr val="dk1"/>
            </a:solidFill>
            <a:prstDash val="solid"/>
            <a:round/>
            <a:headEnd type="none" w="med" len="med"/>
            <a:tailEnd type="none" w="med" len="med"/>
          </a:ln>
        </p:spPr>
      </p:cxnSp>
      <p:pic>
        <p:nvPicPr>
          <p:cNvPr id="63" name="Shape 63"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re et contenu">
    <p:spTree>
      <p:nvGrpSpPr>
        <p:cNvPr id="1" name="Shape 64"/>
        <p:cNvGrpSpPr/>
        <p:nvPr/>
      </p:nvGrpSpPr>
      <p:grpSpPr>
        <a:xfrm>
          <a:off x="0" y="0"/>
          <a:ext cx="0" cy="0"/>
          <a:chOff x="0" y="0"/>
          <a:chExt cx="0" cy="0"/>
        </a:xfrm>
      </p:grpSpPr>
      <p:sp>
        <p:nvSpPr>
          <p:cNvPr id="65" name="Shape 65"/>
          <p:cNvSpPr>
            <a:spLocks noGrp="1"/>
          </p:cNvSpPr>
          <p:nvPr>
            <p:ph type="pic" idx="2"/>
          </p:nvPr>
        </p:nvSpPr>
        <p:spPr>
          <a:xfrm>
            <a:off x="0" y="0"/>
            <a:ext cx="2761361" cy="5143499"/>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lnSpc>
                <a:spcPct val="100000"/>
              </a:lnSpc>
              <a:spcBef>
                <a:spcPts val="560"/>
              </a:spcBef>
              <a:spcAft>
                <a:spcPts val="0"/>
              </a:spcAft>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100000"/>
              </a:lnSpc>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6" name="Shape 66"/>
          <p:cNvSpPr/>
          <p:nvPr/>
        </p:nvSpPr>
        <p:spPr>
          <a:xfrm rot="10800000" flipH="1">
            <a:off x="2280285" y="205978"/>
            <a:ext cx="2453475" cy="873721"/>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67" name="Shape 67"/>
          <p:cNvSpPr/>
          <p:nvPr/>
        </p:nvSpPr>
        <p:spPr>
          <a:xfrm rot="10800000" flipH="1">
            <a:off x="2280285" y="205978"/>
            <a:ext cx="2453475" cy="873721"/>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68" name="Shape 68"/>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69" name="Shape 69"/>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3175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70" name="Shape 70"/>
          <p:cNvCxnSpPr/>
          <p:nvPr/>
        </p:nvCxnSpPr>
        <p:spPr>
          <a:xfrm>
            <a:off x="3124200" y="1356525"/>
            <a:ext cx="551199" cy="0"/>
          </a:xfrm>
          <a:prstGeom prst="straightConnector1">
            <a:avLst/>
          </a:prstGeom>
          <a:noFill/>
          <a:ln w="76200" cap="rnd" cmpd="sng">
            <a:solidFill>
              <a:schemeClr val="dk1"/>
            </a:solidFill>
            <a:prstDash val="solid"/>
            <a:round/>
            <a:headEnd type="none" w="med" len="med"/>
            <a:tailEnd type="none" w="med" len="med"/>
          </a:ln>
        </p:spPr>
      </p:cxnSp>
      <p:pic>
        <p:nvPicPr>
          <p:cNvPr id="71" name="Shape 71"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Vide">
    <p:spTree>
      <p:nvGrpSpPr>
        <p:cNvPr id="1" name="Shape 72"/>
        <p:cNvGrpSpPr/>
        <p:nvPr/>
      </p:nvGrpSpPr>
      <p:grpSpPr>
        <a:xfrm>
          <a:off x="0" y="0"/>
          <a:ext cx="0" cy="0"/>
          <a:chOff x="0" y="0"/>
          <a:chExt cx="0" cy="0"/>
        </a:xfrm>
      </p:grpSpPr>
      <p:sp>
        <p:nvSpPr>
          <p:cNvPr id="73" name="Shape 73"/>
          <p:cNvSpPr>
            <a:spLocks noGrp="1"/>
          </p:cNvSpPr>
          <p:nvPr>
            <p:ph type="pic" idx="2"/>
          </p:nvPr>
        </p:nvSpPr>
        <p:spPr>
          <a:xfrm>
            <a:off x="0" y="0"/>
            <a:ext cx="2761361" cy="5143499"/>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marL="457200" marR="0" lvl="1" indent="0" algn="l" rtl="0">
              <a:lnSpc>
                <a:spcPct val="100000"/>
              </a:lnSpc>
              <a:spcBef>
                <a:spcPts val="560"/>
              </a:spcBef>
              <a:spcAft>
                <a:spcPts val="0"/>
              </a:spcAft>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100000"/>
              </a:lnSpc>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4" name="Shape 74"/>
          <p:cNvSpPr/>
          <p:nvPr/>
        </p:nvSpPr>
        <p:spPr>
          <a:xfrm rot="10800000" flipH="1">
            <a:off x="2280285" y="205978"/>
            <a:ext cx="2453475" cy="873721"/>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5" name="Shape 75"/>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76" name="Shape 76"/>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31750" algn="l" rtl="0">
              <a:lnSpc>
                <a:spcPct val="100000"/>
              </a:lnSpc>
              <a:spcBef>
                <a:spcPts val="400"/>
              </a:spcBef>
              <a:spcAft>
                <a:spcPts val="0"/>
              </a:spcAft>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0" algn="l" rtl="0">
              <a:lnSpc>
                <a:spcPct val="100000"/>
              </a:lnSpc>
              <a:spcBef>
                <a:spcPts val="360"/>
              </a:spcBef>
              <a:spcAft>
                <a:spcPts val="0"/>
              </a:spcAft>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25400" algn="l" rtl="0">
              <a:lnSpc>
                <a:spcPct val="100000"/>
              </a:lnSpc>
              <a:spcBef>
                <a:spcPts val="320"/>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25400" algn="l" rtl="0">
              <a:lnSpc>
                <a:spcPct val="100000"/>
              </a:lnSpc>
              <a:spcBef>
                <a:spcPts val="320"/>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77" name="Shape 77"/>
          <p:cNvCxnSpPr/>
          <p:nvPr/>
        </p:nvCxnSpPr>
        <p:spPr>
          <a:xfrm>
            <a:off x="3124200" y="1356525"/>
            <a:ext cx="551199" cy="0"/>
          </a:xfrm>
          <a:prstGeom prst="straightConnector1">
            <a:avLst/>
          </a:prstGeom>
          <a:noFill/>
          <a:ln w="76200" cap="rnd" cmpd="sng">
            <a:solidFill>
              <a:schemeClr val="dk2"/>
            </a:solidFill>
            <a:prstDash val="solid"/>
            <a:round/>
            <a:headEnd type="none" w="med" len="med"/>
            <a:tailEnd type="none" w="med" len="med"/>
          </a:ln>
        </p:spPr>
      </p:cxnSp>
      <p:pic>
        <p:nvPicPr>
          <p:cNvPr id="78" name="Shape 78"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0_Disposition personnalisée">
    <p:spTree>
      <p:nvGrpSpPr>
        <p:cNvPr id="1" name="Shape 79"/>
        <p:cNvGrpSpPr/>
        <p:nvPr/>
      </p:nvGrpSpPr>
      <p:grpSpPr>
        <a:xfrm>
          <a:off x="0" y="0"/>
          <a:ext cx="0" cy="0"/>
          <a:chOff x="0" y="0"/>
          <a:chExt cx="0" cy="0"/>
        </a:xfrm>
      </p:grpSpPr>
      <p:sp>
        <p:nvSpPr>
          <p:cNvPr id="80" name="Shape 80"/>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1" name="Shape 81"/>
          <p:cNvSpPr txBox="1">
            <a:spLocks noGrp="1"/>
          </p:cNvSpPr>
          <p:nvPr>
            <p:ph type="body" idx="1"/>
          </p:nvPr>
        </p:nvSpPr>
        <p:spPr>
          <a:xfrm>
            <a:off x="1168165" y="1128858"/>
            <a:ext cx="6813569" cy="287250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82" name="Shape 82"/>
          <p:cNvCxnSpPr/>
          <p:nvPr/>
        </p:nvCxnSpPr>
        <p:spPr>
          <a:xfrm>
            <a:off x="1168165" y="763268"/>
            <a:ext cx="5511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1_Disposition personnalisé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5" name="Shape 85"/>
          <p:cNvSpPr txBox="1">
            <a:spLocks noGrp="1"/>
          </p:cNvSpPr>
          <p:nvPr>
            <p:ph type="body" idx="1"/>
          </p:nvPr>
        </p:nvSpPr>
        <p:spPr>
          <a:xfrm>
            <a:off x="1168165" y="1128858"/>
            <a:ext cx="6813569" cy="287250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86" name="Shape 86"/>
          <p:cNvCxnSpPr/>
          <p:nvPr/>
        </p:nvCxnSpPr>
        <p:spPr>
          <a:xfrm>
            <a:off x="1168165" y="763268"/>
            <a:ext cx="5511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4_Disposition personnalisée">
    <p:spTree>
      <p:nvGrpSpPr>
        <p:cNvPr id="1" name="Shape 87"/>
        <p:cNvGrpSpPr/>
        <p:nvPr/>
      </p:nvGrpSpPr>
      <p:grpSpPr>
        <a:xfrm>
          <a:off x="0" y="0"/>
          <a:ext cx="0" cy="0"/>
          <a:chOff x="0" y="0"/>
          <a:chExt cx="0" cy="0"/>
        </a:xfrm>
      </p:grpSpPr>
      <p:sp>
        <p:nvSpPr>
          <p:cNvPr id="88" name="Shape 88"/>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9" name="Shape 89"/>
          <p:cNvSpPr txBox="1">
            <a:spLocks noGrp="1"/>
          </p:cNvSpPr>
          <p:nvPr>
            <p:ph type="body" idx="1"/>
          </p:nvPr>
        </p:nvSpPr>
        <p:spPr>
          <a:xfrm>
            <a:off x="5215480" y="661252"/>
            <a:ext cx="3239008" cy="380771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90" name="Shape 90" descr="LogoKCJ_3lignes_BlancRGB.png"/>
          <p:cNvPicPr preferRelativeResize="0"/>
          <p:nvPr/>
        </p:nvPicPr>
        <p:blipFill rotWithShape="1">
          <a:blip r:embed="rId2">
            <a:alphaModFix/>
          </a:blip>
          <a:srcRect l="6231" t="15937" r="50559" b="11553"/>
          <a:stretch/>
        </p:blipFill>
        <p:spPr>
          <a:xfrm>
            <a:off x="8066249" y="4365776"/>
            <a:ext cx="1055207" cy="786989"/>
          </a:xfrm>
          <a:prstGeom prst="rect">
            <a:avLst/>
          </a:prstGeom>
          <a:noFill/>
          <a:ln>
            <a:noFill/>
          </a:ln>
        </p:spPr>
      </p:pic>
      <p:pic>
        <p:nvPicPr>
          <p:cNvPr id="91" name="Shape 91" descr="KCJ_PPTStackWinkBleu.png"/>
          <p:cNvPicPr preferRelativeResize="0"/>
          <p:nvPr/>
        </p:nvPicPr>
        <p:blipFill rotWithShape="1">
          <a:blip r:embed="rId3">
            <a:alphaModFix/>
          </a:blip>
          <a:srcRect/>
          <a:stretch/>
        </p:blipFill>
        <p:spPr>
          <a:xfrm>
            <a:off x="349770" y="3996671"/>
            <a:ext cx="1008756" cy="9781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5_Disposition personnalisée">
    <p:spTree>
      <p:nvGrpSpPr>
        <p:cNvPr id="1" name="Shape 92"/>
        <p:cNvGrpSpPr/>
        <p:nvPr/>
      </p:nvGrpSpPr>
      <p:grpSpPr>
        <a:xfrm>
          <a:off x="0" y="0"/>
          <a:ext cx="0" cy="0"/>
          <a:chOff x="0" y="0"/>
          <a:chExt cx="0" cy="0"/>
        </a:xfrm>
      </p:grpSpPr>
      <p:sp>
        <p:nvSpPr>
          <p:cNvPr id="93" name="Shape 93"/>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94" name="Shape 94"/>
          <p:cNvSpPr txBox="1">
            <a:spLocks noGrp="1"/>
          </p:cNvSpPr>
          <p:nvPr>
            <p:ph type="body" idx="1"/>
          </p:nvPr>
        </p:nvSpPr>
        <p:spPr>
          <a:xfrm>
            <a:off x="5215480" y="661252"/>
            <a:ext cx="3239008" cy="380771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95" name="Shape 95" descr="LogoKCJ_3lignes_BlancRGB.png"/>
          <p:cNvPicPr preferRelativeResize="0"/>
          <p:nvPr/>
        </p:nvPicPr>
        <p:blipFill rotWithShape="1">
          <a:blip r:embed="rId2">
            <a:alphaModFix/>
          </a:blip>
          <a:srcRect l="6231" t="15937" r="50559" b="11553"/>
          <a:stretch/>
        </p:blipFill>
        <p:spPr>
          <a:xfrm>
            <a:off x="8066249" y="4365776"/>
            <a:ext cx="1055207" cy="786989"/>
          </a:xfrm>
          <a:prstGeom prst="rect">
            <a:avLst/>
          </a:prstGeom>
          <a:noFill/>
          <a:ln>
            <a:noFill/>
          </a:ln>
        </p:spPr>
      </p:pic>
      <p:pic>
        <p:nvPicPr>
          <p:cNvPr id="96" name="Shape 96"/>
          <p:cNvPicPr preferRelativeResize="0"/>
          <p:nvPr/>
        </p:nvPicPr>
        <p:blipFill rotWithShape="1">
          <a:blip r:embed="rId3">
            <a:alphaModFix/>
          </a:blip>
          <a:srcRect/>
          <a:stretch/>
        </p:blipFill>
        <p:spPr>
          <a:xfrm>
            <a:off x="259143" y="3922092"/>
            <a:ext cx="1010924" cy="98022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8_Disposition personnalisée">
    <p:spTree>
      <p:nvGrpSpPr>
        <p:cNvPr id="1" name="Shape 97"/>
        <p:cNvGrpSpPr/>
        <p:nvPr/>
      </p:nvGrpSpPr>
      <p:grpSpPr>
        <a:xfrm>
          <a:off x="0" y="0"/>
          <a:ext cx="0" cy="0"/>
          <a:chOff x="0" y="0"/>
          <a:chExt cx="0" cy="0"/>
        </a:xfrm>
      </p:grpSpPr>
      <p:sp>
        <p:nvSpPr>
          <p:cNvPr id="98" name="Shape 98"/>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99" name="Shape 99" descr="KCJ_PPTOrdi.png"/>
          <p:cNvPicPr preferRelativeResize="0"/>
          <p:nvPr/>
        </p:nvPicPr>
        <p:blipFill rotWithShape="1">
          <a:blip r:embed="rId2">
            <a:alphaModFix/>
          </a:blip>
          <a:srcRect/>
          <a:stretch/>
        </p:blipFill>
        <p:spPr>
          <a:xfrm>
            <a:off x="802529" y="1074533"/>
            <a:ext cx="2881712" cy="2881712"/>
          </a:xfrm>
          <a:prstGeom prst="rect">
            <a:avLst/>
          </a:prstGeom>
          <a:noFill/>
          <a:ln>
            <a:noFill/>
          </a:ln>
        </p:spPr>
      </p:pic>
      <p:sp>
        <p:nvSpPr>
          <p:cNvPr id="100" name="Shape 100"/>
          <p:cNvSpPr txBox="1">
            <a:spLocks noGrp="1"/>
          </p:cNvSpPr>
          <p:nvPr>
            <p:ph type="body" idx="1"/>
          </p:nvPr>
        </p:nvSpPr>
        <p:spPr>
          <a:xfrm>
            <a:off x="3922882" y="1698217"/>
            <a:ext cx="5080209" cy="2770751"/>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01" name="Shape 101" descr="LogoKCJ_3lignes_BlancRGB.png"/>
          <p:cNvPicPr preferRelativeResize="0"/>
          <p:nvPr/>
        </p:nvPicPr>
        <p:blipFill rotWithShape="1">
          <a:blip r:embed="rId3">
            <a:alphaModFix/>
          </a:blip>
          <a:srcRect l="6231" t="15937" r="50559" b="11553"/>
          <a:stretch/>
        </p:blipFill>
        <p:spPr>
          <a:xfrm>
            <a:off x="8066249" y="4365776"/>
            <a:ext cx="1055207" cy="786989"/>
          </a:xfrm>
          <a:prstGeom prst="rect">
            <a:avLst/>
          </a:prstGeom>
          <a:noFill/>
          <a:ln>
            <a:noFill/>
          </a:ln>
        </p:spPr>
      </p:pic>
      <p:sp>
        <p:nvSpPr>
          <p:cNvPr id="102" name="Shape 102"/>
          <p:cNvSpPr txBox="1">
            <a:spLocks noGrp="1"/>
          </p:cNvSpPr>
          <p:nvPr>
            <p:ph type="title"/>
          </p:nvPr>
        </p:nvSpPr>
        <p:spPr>
          <a:xfrm>
            <a:off x="4250010" y="266712"/>
            <a:ext cx="4753080" cy="1431503"/>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9_Disposition personnalisée">
    <p:spTree>
      <p:nvGrpSpPr>
        <p:cNvPr id="1" name="Shape 103"/>
        <p:cNvGrpSpPr/>
        <p:nvPr/>
      </p:nvGrpSpPr>
      <p:grpSpPr>
        <a:xfrm>
          <a:off x="0" y="0"/>
          <a:ext cx="0" cy="0"/>
          <a:chOff x="0" y="0"/>
          <a:chExt cx="0" cy="0"/>
        </a:xfrm>
      </p:grpSpPr>
      <p:sp>
        <p:nvSpPr>
          <p:cNvPr id="104" name="Shape 104"/>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05" name="Shape 105" descr="KCJ_PPTOrdi.png"/>
          <p:cNvPicPr preferRelativeResize="0"/>
          <p:nvPr/>
        </p:nvPicPr>
        <p:blipFill rotWithShape="1">
          <a:blip r:embed="rId2">
            <a:alphaModFix/>
          </a:blip>
          <a:srcRect/>
          <a:stretch/>
        </p:blipFill>
        <p:spPr>
          <a:xfrm>
            <a:off x="802529" y="1074533"/>
            <a:ext cx="2881712" cy="2881712"/>
          </a:xfrm>
          <a:prstGeom prst="rect">
            <a:avLst/>
          </a:prstGeom>
          <a:noFill/>
          <a:ln>
            <a:noFill/>
          </a:ln>
        </p:spPr>
      </p:pic>
      <p:sp>
        <p:nvSpPr>
          <p:cNvPr id="106" name="Shape 106"/>
          <p:cNvSpPr txBox="1">
            <a:spLocks noGrp="1"/>
          </p:cNvSpPr>
          <p:nvPr>
            <p:ph type="body" idx="1"/>
          </p:nvPr>
        </p:nvSpPr>
        <p:spPr>
          <a:xfrm>
            <a:off x="3922882" y="1698217"/>
            <a:ext cx="5080209" cy="2770751"/>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07" name="Shape 107" descr="LogoKCJ_3lignes_BlancRGB.png"/>
          <p:cNvPicPr preferRelativeResize="0"/>
          <p:nvPr/>
        </p:nvPicPr>
        <p:blipFill rotWithShape="1">
          <a:blip r:embed="rId3">
            <a:alphaModFix/>
          </a:blip>
          <a:srcRect l="6231" t="15937" r="50559" b="11553"/>
          <a:stretch/>
        </p:blipFill>
        <p:spPr>
          <a:xfrm>
            <a:off x="8066249" y="4365776"/>
            <a:ext cx="1055207" cy="786989"/>
          </a:xfrm>
          <a:prstGeom prst="rect">
            <a:avLst/>
          </a:prstGeom>
          <a:noFill/>
          <a:ln>
            <a:noFill/>
          </a:ln>
        </p:spPr>
      </p:pic>
      <p:sp>
        <p:nvSpPr>
          <p:cNvPr id="108" name="Shape 108"/>
          <p:cNvSpPr txBox="1">
            <a:spLocks noGrp="1"/>
          </p:cNvSpPr>
          <p:nvPr>
            <p:ph type="title"/>
          </p:nvPr>
        </p:nvSpPr>
        <p:spPr>
          <a:xfrm>
            <a:off x="4250010" y="266712"/>
            <a:ext cx="4753080" cy="1431503"/>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rgbClr val="FF8939"/>
              </a:buClr>
              <a:buFont typeface="Arial"/>
              <a:buNone/>
              <a:defRPr sz="3200" b="0" i="0" u="none" strike="noStrike" cap="none">
                <a:solidFill>
                  <a:srgbClr val="FF8939"/>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2_Disposition personnalisée">
    <p:spTree>
      <p:nvGrpSpPr>
        <p:cNvPr id="1" name="Shape 19"/>
        <p:cNvGrpSpPr/>
        <p:nvPr/>
      </p:nvGrpSpPr>
      <p:grpSpPr>
        <a:xfrm>
          <a:off x="0" y="0"/>
          <a:ext cx="0" cy="0"/>
          <a:chOff x="0" y="0"/>
          <a:chExt cx="0" cy="0"/>
        </a:xfrm>
      </p:grpSpPr>
      <p:sp>
        <p:nvSpPr>
          <p:cNvPr id="20" name="Shape 20"/>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21" name="Shape 21" descr="(-)orange.png"/>
          <p:cNvPicPr preferRelativeResize="0"/>
          <p:nvPr/>
        </p:nvPicPr>
        <p:blipFill rotWithShape="1">
          <a:blip r:embed="rId2">
            <a:alphaModFix/>
          </a:blip>
          <a:srcRect/>
          <a:stretch/>
        </p:blipFill>
        <p:spPr>
          <a:xfrm>
            <a:off x="2185659" y="1028932"/>
            <a:ext cx="4769201" cy="3085636"/>
          </a:xfrm>
          <a:prstGeom prst="rect">
            <a:avLst/>
          </a:prstGeom>
          <a:noFill/>
          <a:ln>
            <a:noFill/>
          </a:ln>
        </p:spPr>
      </p:pic>
      <p:sp>
        <p:nvSpPr>
          <p:cNvPr id="22" name="Shape 22"/>
          <p:cNvSpPr txBox="1">
            <a:spLocks noGrp="1"/>
          </p:cNvSpPr>
          <p:nvPr>
            <p:ph type="title"/>
          </p:nvPr>
        </p:nvSpPr>
        <p:spPr>
          <a:xfrm>
            <a:off x="1395915" y="1606011"/>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spcAft>
                <a:spcPts val="0"/>
              </a:spcAft>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6_Disposition personnalisée">
    <p:spTree>
      <p:nvGrpSpPr>
        <p:cNvPr id="1" name="Shape 109"/>
        <p:cNvGrpSpPr/>
        <p:nvPr/>
      </p:nvGrpSpPr>
      <p:grpSpPr>
        <a:xfrm>
          <a:off x="0" y="0"/>
          <a:ext cx="0" cy="0"/>
          <a:chOff x="0" y="0"/>
          <a:chExt cx="0" cy="0"/>
        </a:xfrm>
      </p:grpSpPr>
      <p:sp>
        <p:nvSpPr>
          <p:cNvPr id="110" name="Shape 110"/>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11" name="Shape 111"/>
          <p:cNvSpPr txBox="1">
            <a:spLocks noGrp="1"/>
          </p:cNvSpPr>
          <p:nvPr>
            <p:ph type="body" idx="1"/>
          </p:nvPr>
        </p:nvSpPr>
        <p:spPr>
          <a:xfrm>
            <a:off x="5215480" y="661252"/>
            <a:ext cx="3239008" cy="380771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12" name="Shape 112" descr="LogoKCJ_3lignes_BlancRGB.png"/>
          <p:cNvPicPr preferRelativeResize="0"/>
          <p:nvPr/>
        </p:nvPicPr>
        <p:blipFill rotWithShape="1">
          <a:blip r:embed="rId2">
            <a:alphaModFix/>
          </a:blip>
          <a:srcRect l="6231" t="15937" r="50559" b="11553"/>
          <a:stretch/>
        </p:blipFill>
        <p:spPr>
          <a:xfrm>
            <a:off x="8066249" y="4365776"/>
            <a:ext cx="1055207" cy="786989"/>
          </a:xfrm>
          <a:prstGeom prst="rect">
            <a:avLst/>
          </a:prstGeom>
          <a:noFill/>
          <a:ln>
            <a:noFill/>
          </a:ln>
        </p:spPr>
      </p:pic>
      <p:pic>
        <p:nvPicPr>
          <p:cNvPr id="113" name="Shape 113" descr="iStock_100639617_XLARGE.jpg"/>
          <p:cNvPicPr preferRelativeResize="0"/>
          <p:nvPr/>
        </p:nvPicPr>
        <p:blipFill rotWithShape="1">
          <a:blip r:embed="rId3">
            <a:alphaModFix/>
          </a:blip>
          <a:srcRect l="21136" r="20321"/>
          <a:stretch/>
        </p:blipFill>
        <p:spPr>
          <a:xfrm>
            <a:off x="0" y="0"/>
            <a:ext cx="4516577" cy="514349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7_Disposition personnalisée">
    <p:spTree>
      <p:nvGrpSpPr>
        <p:cNvPr id="1" name="Shape 114"/>
        <p:cNvGrpSpPr/>
        <p:nvPr/>
      </p:nvGrpSpPr>
      <p:grpSpPr>
        <a:xfrm>
          <a:off x="0" y="0"/>
          <a:ext cx="0" cy="0"/>
          <a:chOff x="0" y="0"/>
          <a:chExt cx="0" cy="0"/>
        </a:xfrm>
      </p:grpSpPr>
      <p:sp>
        <p:nvSpPr>
          <p:cNvPr id="115" name="Shape 115"/>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16" name="Shape 116"/>
          <p:cNvSpPr txBox="1">
            <a:spLocks noGrp="1"/>
          </p:cNvSpPr>
          <p:nvPr>
            <p:ph type="body" idx="1"/>
          </p:nvPr>
        </p:nvSpPr>
        <p:spPr>
          <a:xfrm>
            <a:off x="5215480" y="661252"/>
            <a:ext cx="3239008" cy="380771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17" name="Shape 117" descr="LogoKCJ_3lignes_BlancRGB.png"/>
          <p:cNvPicPr preferRelativeResize="0"/>
          <p:nvPr/>
        </p:nvPicPr>
        <p:blipFill rotWithShape="1">
          <a:blip r:embed="rId2">
            <a:alphaModFix/>
          </a:blip>
          <a:srcRect l="6231" t="15937" r="50559" b="11553"/>
          <a:stretch/>
        </p:blipFill>
        <p:spPr>
          <a:xfrm>
            <a:off x="8066249" y="4365776"/>
            <a:ext cx="1055207" cy="786989"/>
          </a:xfrm>
          <a:prstGeom prst="rect">
            <a:avLst/>
          </a:prstGeom>
          <a:noFill/>
          <a:ln>
            <a:noFill/>
          </a:ln>
        </p:spPr>
      </p:pic>
      <p:pic>
        <p:nvPicPr>
          <p:cNvPr id="118" name="Shape 118" descr="iStock_100639617_XLARGE.jpg"/>
          <p:cNvPicPr preferRelativeResize="0"/>
          <p:nvPr/>
        </p:nvPicPr>
        <p:blipFill rotWithShape="1">
          <a:blip r:embed="rId3">
            <a:alphaModFix/>
          </a:blip>
          <a:srcRect l="21136" r="20321"/>
          <a:stretch/>
        </p:blipFill>
        <p:spPr>
          <a:xfrm>
            <a:off x="0" y="0"/>
            <a:ext cx="4516577" cy="514349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457143" y="205220"/>
            <a:ext cx="8229000" cy="8586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27" name="Shape 127"/>
          <p:cNvSpPr txBox="1">
            <a:spLocks noGrp="1"/>
          </p:cNvSpPr>
          <p:nvPr>
            <p:ph type="subTitle" idx="1"/>
          </p:nvPr>
        </p:nvSpPr>
        <p:spPr>
          <a:xfrm>
            <a:off x="457143" y="1203420"/>
            <a:ext cx="8229000" cy="2982900"/>
          </a:xfrm>
          <a:prstGeom prst="rect">
            <a:avLst/>
          </a:prstGeom>
          <a:noFill/>
          <a:ln>
            <a:noFill/>
          </a:ln>
        </p:spPr>
        <p:txBody>
          <a:bodyPr lIns="91425" tIns="91425" rIns="91425" bIns="91425" anchor="ctr"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En-tête de section">
    <p:spTree>
      <p:nvGrpSpPr>
        <p:cNvPr id="1" name="Shape 128"/>
        <p:cNvGrpSpPr/>
        <p:nvPr/>
      </p:nvGrpSpPr>
      <p:grpSpPr>
        <a:xfrm>
          <a:off x="0" y="0"/>
          <a:ext cx="0" cy="0"/>
          <a:chOff x="0" y="0"/>
          <a:chExt cx="0" cy="0"/>
        </a:xfrm>
      </p:grpSpPr>
      <p:pic>
        <p:nvPicPr>
          <p:cNvPr id="129" name="Shape 129" descr="KCJ_PPTBandeSymboleGrisPale.png"/>
          <p:cNvPicPr preferRelativeResize="0"/>
          <p:nvPr/>
        </p:nvPicPr>
        <p:blipFill rotWithShape="1">
          <a:blip r:embed="rId2">
            <a:alphaModFix/>
          </a:blip>
          <a:srcRect/>
          <a:stretch/>
        </p:blipFill>
        <p:spPr>
          <a:xfrm>
            <a:off x="894795" y="0"/>
            <a:ext cx="890700" cy="5143500"/>
          </a:xfrm>
          <a:prstGeom prst="rect">
            <a:avLst/>
          </a:prstGeom>
          <a:noFill/>
          <a:ln>
            <a:noFill/>
          </a:ln>
        </p:spPr>
      </p:pic>
      <p:sp>
        <p:nvSpPr>
          <p:cNvPr id="130" name="Shape 130"/>
          <p:cNvSpPr txBox="1">
            <a:spLocks noGrp="1"/>
          </p:cNvSpPr>
          <p:nvPr>
            <p:ph type="title"/>
          </p:nvPr>
        </p:nvSpPr>
        <p:spPr>
          <a:xfrm>
            <a:off x="894795" y="878511"/>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pic>
        <p:nvPicPr>
          <p:cNvPr id="131" name="Shape 131" descr="LogoKCJ_3lignes_RGB.png"/>
          <p:cNvPicPr preferRelativeResize="0"/>
          <p:nvPr/>
        </p:nvPicPr>
        <p:blipFill rotWithShape="1">
          <a:blip r:embed="rId3">
            <a:alphaModFix/>
          </a:blip>
          <a:srcRect/>
          <a:stretch/>
        </p:blipFill>
        <p:spPr>
          <a:xfrm>
            <a:off x="5491500" y="3520167"/>
            <a:ext cx="3652500" cy="16233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iapositive de titre">
    <p:spTree>
      <p:nvGrpSpPr>
        <p:cNvPr id="1" name="Shape 132"/>
        <p:cNvGrpSpPr/>
        <p:nvPr/>
      </p:nvGrpSpPr>
      <p:grpSpPr>
        <a:xfrm>
          <a:off x="0" y="0"/>
          <a:ext cx="0" cy="0"/>
          <a:chOff x="0" y="0"/>
          <a:chExt cx="0" cy="0"/>
        </a:xfrm>
      </p:grpSpPr>
      <p:pic>
        <p:nvPicPr>
          <p:cNvPr id="133" name="Shape 133" descr="kcj-ppt-slides-v3_cover.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34" name="Shape 134"/>
          <p:cNvSpPr txBox="1">
            <a:spLocks noGrp="1"/>
          </p:cNvSpPr>
          <p:nvPr>
            <p:ph type="ctrTitle"/>
          </p:nvPr>
        </p:nvSpPr>
        <p:spPr>
          <a:xfrm>
            <a:off x="423414" y="1483144"/>
            <a:ext cx="4230300" cy="19374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pic>
        <p:nvPicPr>
          <p:cNvPr id="135" name="Shape 135" descr="LogoKCJ_3lignes_RGB.png"/>
          <p:cNvPicPr preferRelativeResize="0"/>
          <p:nvPr/>
        </p:nvPicPr>
        <p:blipFill rotWithShape="1">
          <a:blip r:embed="rId3">
            <a:alphaModFix/>
          </a:blip>
          <a:srcRect/>
          <a:stretch/>
        </p:blipFill>
        <p:spPr>
          <a:xfrm>
            <a:off x="222487" y="3774039"/>
            <a:ext cx="2799600" cy="1244400"/>
          </a:xfrm>
          <a:prstGeom prst="rect">
            <a:avLst/>
          </a:prstGeom>
          <a:noFill/>
          <a:ln>
            <a:noFill/>
          </a:ln>
        </p:spPr>
      </p:pic>
      <p:pic>
        <p:nvPicPr>
          <p:cNvPr id="136" name="Shape 136" descr="Untitled-1.png"/>
          <p:cNvPicPr preferRelativeResize="0"/>
          <p:nvPr/>
        </p:nvPicPr>
        <p:blipFill rotWithShape="1">
          <a:blip r:embed="rId4">
            <a:alphaModFix/>
          </a:blip>
          <a:srcRect t="26356"/>
          <a:stretch/>
        </p:blipFill>
        <p:spPr>
          <a:xfrm>
            <a:off x="1687196" y="1"/>
            <a:ext cx="5664300" cy="19572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En-tête de section">
    <p:spTree>
      <p:nvGrpSpPr>
        <p:cNvPr id="1" name="Shape 137"/>
        <p:cNvGrpSpPr/>
        <p:nvPr/>
      </p:nvGrpSpPr>
      <p:grpSpPr>
        <a:xfrm>
          <a:off x="0" y="0"/>
          <a:ext cx="0" cy="0"/>
          <a:chOff x="0" y="0"/>
          <a:chExt cx="0" cy="0"/>
        </a:xfrm>
      </p:grpSpPr>
      <p:sp>
        <p:nvSpPr>
          <p:cNvPr id="138" name="Shape 138"/>
          <p:cNvSpPr/>
          <p:nvPr/>
        </p:nvSpPr>
        <p:spPr>
          <a:xfrm>
            <a:off x="0" y="0"/>
            <a:ext cx="91440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39" name="Shape 139" descr="KCJ_PPTBandeSymboleBleue.png"/>
          <p:cNvPicPr preferRelativeResize="0"/>
          <p:nvPr/>
        </p:nvPicPr>
        <p:blipFill rotWithShape="1">
          <a:blip r:embed="rId2">
            <a:alphaModFix/>
          </a:blip>
          <a:srcRect/>
          <a:stretch/>
        </p:blipFill>
        <p:spPr>
          <a:xfrm>
            <a:off x="894795" y="0"/>
            <a:ext cx="890700" cy="5143500"/>
          </a:xfrm>
          <a:prstGeom prst="rect">
            <a:avLst/>
          </a:prstGeom>
          <a:noFill/>
          <a:ln>
            <a:noFill/>
          </a:ln>
        </p:spPr>
      </p:pic>
      <p:sp>
        <p:nvSpPr>
          <p:cNvPr id="140" name="Shape 140"/>
          <p:cNvSpPr txBox="1">
            <a:spLocks noGrp="1"/>
          </p:cNvSpPr>
          <p:nvPr>
            <p:ph type="title"/>
          </p:nvPr>
        </p:nvSpPr>
        <p:spPr>
          <a:xfrm>
            <a:off x="894795" y="878511"/>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pic>
        <p:nvPicPr>
          <p:cNvPr id="141" name="Shape 141"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En-tête de section">
    <p:spTree>
      <p:nvGrpSpPr>
        <p:cNvPr id="1" name="Shape 142"/>
        <p:cNvGrpSpPr/>
        <p:nvPr/>
      </p:nvGrpSpPr>
      <p:grpSpPr>
        <a:xfrm>
          <a:off x="0" y="0"/>
          <a:ext cx="0" cy="0"/>
          <a:chOff x="0" y="0"/>
          <a:chExt cx="0" cy="0"/>
        </a:xfrm>
      </p:grpSpPr>
      <p:sp>
        <p:nvSpPr>
          <p:cNvPr id="143" name="Shape 143"/>
          <p:cNvSpPr/>
          <p:nvPr/>
        </p:nvSpPr>
        <p:spPr>
          <a:xfrm>
            <a:off x="0" y="0"/>
            <a:ext cx="91440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44" name="Shape 144" descr="KCJ_PPTBandeSymboleOrange.png"/>
          <p:cNvPicPr preferRelativeResize="0"/>
          <p:nvPr/>
        </p:nvPicPr>
        <p:blipFill rotWithShape="1">
          <a:blip r:embed="rId2">
            <a:alphaModFix/>
          </a:blip>
          <a:srcRect/>
          <a:stretch/>
        </p:blipFill>
        <p:spPr>
          <a:xfrm>
            <a:off x="894795" y="0"/>
            <a:ext cx="890700" cy="5143500"/>
          </a:xfrm>
          <a:prstGeom prst="rect">
            <a:avLst/>
          </a:prstGeom>
          <a:noFill/>
          <a:ln>
            <a:noFill/>
          </a:ln>
        </p:spPr>
      </p:pic>
      <p:sp>
        <p:nvSpPr>
          <p:cNvPr id="145" name="Shape 145"/>
          <p:cNvSpPr txBox="1">
            <a:spLocks noGrp="1"/>
          </p:cNvSpPr>
          <p:nvPr>
            <p:ph type="title"/>
          </p:nvPr>
        </p:nvSpPr>
        <p:spPr>
          <a:xfrm>
            <a:off x="894795" y="878511"/>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pic>
        <p:nvPicPr>
          <p:cNvPr id="146" name="Shape 146"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Shape 147"/>
        <p:cNvGrpSpPr/>
        <p:nvPr/>
      </p:nvGrpSpPr>
      <p:grpSpPr>
        <a:xfrm>
          <a:off x="0" y="0"/>
          <a:ext cx="0" cy="0"/>
          <a:chOff x="0" y="0"/>
          <a:chExt cx="0" cy="0"/>
        </a:xfrm>
      </p:grpSpPr>
      <p:pic>
        <p:nvPicPr>
          <p:cNvPr id="148" name="Shape 148" descr="kcj-ppt-slides-v3_cover.jpg"/>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49" name="Shape 149" descr="Untitled-1.png"/>
          <p:cNvPicPr preferRelativeResize="0"/>
          <p:nvPr/>
        </p:nvPicPr>
        <p:blipFill rotWithShape="1">
          <a:blip r:embed="rId3">
            <a:alphaModFix/>
          </a:blip>
          <a:srcRect t="26356"/>
          <a:stretch/>
        </p:blipFill>
        <p:spPr>
          <a:xfrm>
            <a:off x="1687196" y="1"/>
            <a:ext cx="5664300" cy="1957200"/>
          </a:xfrm>
          <a:prstGeom prst="rect">
            <a:avLst/>
          </a:prstGeom>
          <a:noFill/>
          <a:ln>
            <a:noFill/>
          </a:ln>
        </p:spPr>
      </p:pic>
      <p:sp>
        <p:nvSpPr>
          <p:cNvPr id="150" name="Shape 150"/>
          <p:cNvSpPr txBox="1">
            <a:spLocks noGrp="1"/>
          </p:cNvSpPr>
          <p:nvPr>
            <p:ph type="title"/>
          </p:nvPr>
        </p:nvSpPr>
        <p:spPr>
          <a:xfrm>
            <a:off x="1395915" y="2495899"/>
            <a:ext cx="6411000" cy="1948800"/>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Disposition personnalisée">
    <p:spTree>
      <p:nvGrpSpPr>
        <p:cNvPr id="1" name="Shape 151"/>
        <p:cNvGrpSpPr/>
        <p:nvPr/>
      </p:nvGrpSpPr>
      <p:grpSpPr>
        <a:xfrm>
          <a:off x="0" y="0"/>
          <a:ext cx="0" cy="0"/>
          <a:chOff x="0" y="0"/>
          <a:chExt cx="0" cy="0"/>
        </a:xfrm>
      </p:grpSpPr>
      <p:sp>
        <p:nvSpPr>
          <p:cNvPr id="152" name="Shape 152"/>
          <p:cNvSpPr/>
          <p:nvPr/>
        </p:nvSpPr>
        <p:spPr>
          <a:xfrm>
            <a:off x="0" y="0"/>
            <a:ext cx="91440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53" name="Shape 153"/>
          <p:cNvPicPr preferRelativeResize="0"/>
          <p:nvPr/>
        </p:nvPicPr>
        <p:blipFill rotWithShape="1">
          <a:blip r:embed="rId2">
            <a:alphaModFix/>
          </a:blip>
          <a:srcRect/>
          <a:stretch/>
        </p:blipFill>
        <p:spPr>
          <a:xfrm>
            <a:off x="2185660" y="1028932"/>
            <a:ext cx="4769100" cy="3085500"/>
          </a:xfrm>
          <a:prstGeom prst="rect">
            <a:avLst/>
          </a:prstGeom>
          <a:noFill/>
          <a:ln>
            <a:noFill/>
          </a:ln>
        </p:spPr>
      </p:pic>
      <p:sp>
        <p:nvSpPr>
          <p:cNvPr id="154" name="Shape 154"/>
          <p:cNvSpPr txBox="1">
            <a:spLocks noGrp="1"/>
          </p:cNvSpPr>
          <p:nvPr>
            <p:ph type="title"/>
          </p:nvPr>
        </p:nvSpPr>
        <p:spPr>
          <a:xfrm>
            <a:off x="1395915" y="1598320"/>
            <a:ext cx="6411000" cy="1948800"/>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_Disposition personnalisée">
    <p:spTree>
      <p:nvGrpSpPr>
        <p:cNvPr id="1" name="Shape 155"/>
        <p:cNvGrpSpPr/>
        <p:nvPr/>
      </p:nvGrpSpPr>
      <p:grpSpPr>
        <a:xfrm>
          <a:off x="0" y="0"/>
          <a:ext cx="0" cy="0"/>
          <a:chOff x="0" y="0"/>
          <a:chExt cx="0" cy="0"/>
        </a:xfrm>
      </p:grpSpPr>
      <p:sp>
        <p:nvSpPr>
          <p:cNvPr id="156" name="Shape 156"/>
          <p:cNvSpPr/>
          <p:nvPr/>
        </p:nvSpPr>
        <p:spPr>
          <a:xfrm>
            <a:off x="0" y="0"/>
            <a:ext cx="91440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57" name="Shape 157" descr="(-)orange.png"/>
          <p:cNvPicPr preferRelativeResize="0"/>
          <p:nvPr/>
        </p:nvPicPr>
        <p:blipFill rotWithShape="1">
          <a:blip r:embed="rId2">
            <a:alphaModFix/>
          </a:blip>
          <a:srcRect/>
          <a:stretch/>
        </p:blipFill>
        <p:spPr>
          <a:xfrm>
            <a:off x="2185660" y="1028932"/>
            <a:ext cx="4769100" cy="3085500"/>
          </a:xfrm>
          <a:prstGeom prst="rect">
            <a:avLst/>
          </a:prstGeom>
          <a:noFill/>
          <a:ln>
            <a:noFill/>
          </a:ln>
        </p:spPr>
      </p:pic>
      <p:sp>
        <p:nvSpPr>
          <p:cNvPr id="158" name="Shape 158"/>
          <p:cNvSpPr txBox="1">
            <a:spLocks noGrp="1"/>
          </p:cNvSpPr>
          <p:nvPr>
            <p:ph type="title"/>
          </p:nvPr>
        </p:nvSpPr>
        <p:spPr>
          <a:xfrm>
            <a:off x="1395915" y="1606011"/>
            <a:ext cx="6411000" cy="1948800"/>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3_Disposition personnalisée">
    <p:spTree>
      <p:nvGrpSpPr>
        <p:cNvPr id="1" name="Shape 23"/>
        <p:cNvGrpSpPr/>
        <p:nvPr/>
      </p:nvGrpSpPr>
      <p:grpSpPr>
        <a:xfrm>
          <a:off x="0" y="0"/>
          <a:ext cx="0" cy="0"/>
          <a:chOff x="0" y="0"/>
          <a:chExt cx="0" cy="0"/>
        </a:xfrm>
      </p:grpSpPr>
      <p:pic>
        <p:nvPicPr>
          <p:cNvPr id="24" name="Shape 24"/>
          <p:cNvPicPr preferRelativeResize="0"/>
          <p:nvPr/>
        </p:nvPicPr>
        <p:blipFill rotWithShape="1">
          <a:blip r:embed="rId2">
            <a:alphaModFix/>
          </a:blip>
          <a:srcRect/>
          <a:stretch/>
        </p:blipFill>
        <p:spPr>
          <a:xfrm>
            <a:off x="129993" y="4547935"/>
            <a:ext cx="946573" cy="420698"/>
          </a:xfrm>
          <a:prstGeom prst="rect">
            <a:avLst/>
          </a:prstGeom>
          <a:noFill/>
          <a:ln>
            <a:noFill/>
          </a:ln>
        </p:spPr>
      </p:pic>
      <p:sp>
        <p:nvSpPr>
          <p:cNvPr id="25" name="Shape 25"/>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6" name="Shape 26"/>
          <p:cNvSpPr txBox="1">
            <a:spLocks noGrp="1"/>
          </p:cNvSpPr>
          <p:nvPr>
            <p:ph type="body" idx="1"/>
          </p:nvPr>
        </p:nvSpPr>
        <p:spPr>
          <a:xfrm>
            <a:off x="5215480" y="661252"/>
            <a:ext cx="3239008" cy="380771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7" name="Shape 27" descr="LogoKCJ_3lignes_BlancRGB.png"/>
          <p:cNvPicPr preferRelativeResize="0"/>
          <p:nvPr/>
        </p:nvPicPr>
        <p:blipFill rotWithShape="1">
          <a:blip r:embed="rId3">
            <a:alphaModFix/>
          </a:blip>
          <a:srcRect l="6231" t="15937" r="50559" b="11553"/>
          <a:stretch/>
        </p:blipFill>
        <p:spPr>
          <a:xfrm>
            <a:off x="8066249" y="4365776"/>
            <a:ext cx="1055207" cy="78698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3_Disposition personnalisée">
    <p:spTree>
      <p:nvGrpSpPr>
        <p:cNvPr id="1" name="Shape 159"/>
        <p:cNvGrpSpPr/>
        <p:nvPr/>
      </p:nvGrpSpPr>
      <p:grpSpPr>
        <a:xfrm>
          <a:off x="0" y="0"/>
          <a:ext cx="0" cy="0"/>
          <a:chOff x="0" y="0"/>
          <a:chExt cx="0" cy="0"/>
        </a:xfrm>
      </p:grpSpPr>
      <p:sp>
        <p:nvSpPr>
          <p:cNvPr id="160" name="Shape 160"/>
          <p:cNvSpPr/>
          <p:nvPr/>
        </p:nvSpPr>
        <p:spPr>
          <a:xfrm>
            <a:off x="0" y="0"/>
            <a:ext cx="91440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61" name="Shape 161" descr="KCJ_PPTBandeSymboleBleue.png"/>
          <p:cNvPicPr preferRelativeResize="0"/>
          <p:nvPr/>
        </p:nvPicPr>
        <p:blipFill rotWithShape="1">
          <a:blip r:embed="rId2">
            <a:alphaModFix/>
          </a:blip>
          <a:srcRect/>
          <a:stretch/>
        </p:blipFill>
        <p:spPr>
          <a:xfrm>
            <a:off x="7073128" y="0"/>
            <a:ext cx="890700" cy="5143500"/>
          </a:xfrm>
          <a:prstGeom prst="rect">
            <a:avLst/>
          </a:prstGeom>
          <a:noFill/>
          <a:ln>
            <a:noFill/>
          </a:ln>
        </p:spPr>
      </p:pic>
      <p:sp>
        <p:nvSpPr>
          <p:cNvPr id="162" name="Shape 162"/>
          <p:cNvSpPr txBox="1">
            <a:spLocks noGrp="1"/>
          </p:cNvSpPr>
          <p:nvPr>
            <p:ph type="title"/>
          </p:nvPr>
        </p:nvSpPr>
        <p:spPr>
          <a:xfrm>
            <a:off x="894795" y="266713"/>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63" name="Shape 163"/>
          <p:cNvSpPr txBox="1"/>
          <p:nvPr/>
        </p:nvSpPr>
        <p:spPr>
          <a:xfrm>
            <a:off x="512045" y="3188759"/>
            <a:ext cx="5661900" cy="1377900"/>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spcAft>
                <a:spcPts val="0"/>
              </a:spcAft>
              <a:buClr>
                <a:schemeClr val="lt1"/>
              </a:buClr>
              <a:buSzPct val="25000"/>
              <a:buFont typeface="Calibri"/>
              <a:buNone/>
            </a:pPr>
            <a:r>
              <a:rPr lang="fr-CA" sz="1400" b="0" i="0" u="none" strike="noStrike" cap="none">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4_Disposition personnalisée">
    <p:spTree>
      <p:nvGrpSpPr>
        <p:cNvPr id="1" name="Shape 164"/>
        <p:cNvGrpSpPr/>
        <p:nvPr/>
      </p:nvGrpSpPr>
      <p:grpSpPr>
        <a:xfrm>
          <a:off x="0" y="0"/>
          <a:ext cx="0" cy="0"/>
          <a:chOff x="0" y="0"/>
          <a:chExt cx="0" cy="0"/>
        </a:xfrm>
      </p:grpSpPr>
      <p:sp>
        <p:nvSpPr>
          <p:cNvPr id="165" name="Shape 165"/>
          <p:cNvSpPr/>
          <p:nvPr/>
        </p:nvSpPr>
        <p:spPr>
          <a:xfrm>
            <a:off x="0" y="0"/>
            <a:ext cx="91440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66" name="Shape 166"/>
          <p:cNvSpPr txBox="1">
            <a:spLocks noGrp="1"/>
          </p:cNvSpPr>
          <p:nvPr>
            <p:ph type="title"/>
          </p:nvPr>
        </p:nvSpPr>
        <p:spPr>
          <a:xfrm>
            <a:off x="894795" y="266713"/>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67" name="Shape 167"/>
          <p:cNvSpPr txBox="1"/>
          <p:nvPr/>
        </p:nvSpPr>
        <p:spPr>
          <a:xfrm>
            <a:off x="512045" y="3188759"/>
            <a:ext cx="5661900" cy="1377900"/>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spcAft>
                <a:spcPts val="0"/>
              </a:spcAft>
              <a:buClr>
                <a:schemeClr val="lt1"/>
              </a:buClr>
              <a:buSzPct val="25000"/>
              <a:buFont typeface="Calibri"/>
              <a:buNone/>
            </a:pPr>
            <a:r>
              <a:rPr lang="fr-CA" sz="1400" b="0" i="0" u="none" strike="noStrike" cap="none">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pic>
        <p:nvPicPr>
          <p:cNvPr id="168" name="Shape 168" descr="KCJ_PPTBandeSymboleOrange.png"/>
          <p:cNvPicPr preferRelativeResize="0"/>
          <p:nvPr/>
        </p:nvPicPr>
        <p:blipFill rotWithShape="1">
          <a:blip r:embed="rId2">
            <a:alphaModFix/>
          </a:blip>
          <a:srcRect/>
          <a:stretch/>
        </p:blipFill>
        <p:spPr>
          <a:xfrm>
            <a:off x="7073128" y="0"/>
            <a:ext cx="890700"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5_Disposition personnalisée">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894795" y="266713"/>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pic>
        <p:nvPicPr>
          <p:cNvPr id="171" name="Shape 171" descr="KCJ_PPTBandeSymboleGrisPale.png"/>
          <p:cNvPicPr preferRelativeResize="0"/>
          <p:nvPr/>
        </p:nvPicPr>
        <p:blipFill rotWithShape="1">
          <a:blip r:embed="rId2">
            <a:alphaModFix/>
          </a:blip>
          <a:srcRect/>
          <a:stretch/>
        </p:blipFill>
        <p:spPr>
          <a:xfrm>
            <a:off x="7073128" y="0"/>
            <a:ext cx="890700"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6_Disposition personnalisée">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512045" y="609693"/>
            <a:ext cx="7791900" cy="1559400"/>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pic>
        <p:nvPicPr>
          <p:cNvPr id="174" name="Shape 174" descr="KCJ_PPTBandeSymboleGrisPale.png"/>
          <p:cNvPicPr preferRelativeResize="0"/>
          <p:nvPr/>
        </p:nvPicPr>
        <p:blipFill rotWithShape="1">
          <a:blip r:embed="rId2">
            <a:alphaModFix/>
          </a:blip>
          <a:srcRect/>
          <a:stretch/>
        </p:blipFill>
        <p:spPr>
          <a:xfrm>
            <a:off x="7073128" y="0"/>
            <a:ext cx="890700"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7_Disposition personnalisée">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894795" y="266713"/>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pic>
        <p:nvPicPr>
          <p:cNvPr id="177" name="Shape 177" descr="KCJ_PPTBandeSymboleGrisPale.png"/>
          <p:cNvPicPr preferRelativeResize="0"/>
          <p:nvPr/>
        </p:nvPicPr>
        <p:blipFill rotWithShape="1">
          <a:blip r:embed="rId2">
            <a:alphaModFix/>
          </a:blip>
          <a:srcRect/>
          <a:stretch/>
        </p:blipFill>
        <p:spPr>
          <a:xfrm>
            <a:off x="7073128" y="0"/>
            <a:ext cx="890700" cy="5143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8_Disposition personnalisée">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512045" y="609693"/>
            <a:ext cx="7791900" cy="1559400"/>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pic>
        <p:nvPicPr>
          <p:cNvPr id="180" name="Shape 180" descr="KCJ_PPTBandeSymboleGrisPale.png"/>
          <p:cNvPicPr preferRelativeResize="0"/>
          <p:nvPr/>
        </p:nvPicPr>
        <p:blipFill rotWithShape="1">
          <a:blip r:embed="rId2">
            <a:alphaModFix/>
          </a:blip>
          <a:srcRect/>
          <a:stretch/>
        </p:blipFill>
        <p:spPr>
          <a:xfrm>
            <a:off x="7073128" y="0"/>
            <a:ext cx="890700" cy="51435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Shape 181"/>
        <p:cNvGrpSpPr/>
        <p:nvPr/>
      </p:nvGrpSpPr>
      <p:grpSpPr>
        <a:xfrm>
          <a:off x="0" y="0"/>
          <a:ext cx="0" cy="0"/>
          <a:chOff x="0" y="0"/>
          <a:chExt cx="0" cy="0"/>
        </a:xfrm>
      </p:grpSpPr>
      <p:sp>
        <p:nvSpPr>
          <p:cNvPr id="182" name="Shape 182"/>
          <p:cNvSpPr/>
          <p:nvPr/>
        </p:nvSpPr>
        <p:spPr>
          <a:xfrm>
            <a:off x="0" y="0"/>
            <a:ext cx="2761500" cy="5143500"/>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83" name="Shape 183"/>
          <p:cNvSpPr/>
          <p:nvPr/>
        </p:nvSpPr>
        <p:spPr>
          <a:xfrm rot="10800000" flipH="1">
            <a:off x="2280286" y="206100"/>
            <a:ext cx="2453400" cy="873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84" name="Shape 184"/>
          <p:cNvSpPr txBox="1">
            <a:spLocks noGrp="1"/>
          </p:cNvSpPr>
          <p:nvPr>
            <p:ph type="title"/>
          </p:nvPr>
        </p:nvSpPr>
        <p:spPr>
          <a:xfrm>
            <a:off x="2590800" y="205979"/>
            <a:ext cx="6096000" cy="8574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85" name="Shape 185"/>
          <p:cNvSpPr txBox="1">
            <a:spLocks noGrp="1"/>
          </p:cNvSpPr>
          <p:nvPr>
            <p:ph type="body" idx="1"/>
          </p:nvPr>
        </p:nvSpPr>
        <p:spPr>
          <a:xfrm>
            <a:off x="3124200" y="1722116"/>
            <a:ext cx="5562600" cy="2872499"/>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86" name="Shape 186"/>
          <p:cNvCxnSpPr/>
          <p:nvPr/>
        </p:nvCxnSpPr>
        <p:spPr>
          <a:xfrm>
            <a:off x="3124200" y="1356526"/>
            <a:ext cx="551100" cy="0"/>
          </a:xfrm>
          <a:prstGeom prst="straightConnector1">
            <a:avLst/>
          </a:prstGeom>
          <a:noFill/>
          <a:ln w="76200" cap="rnd" cmpd="sng">
            <a:solidFill>
              <a:schemeClr val="dk1"/>
            </a:solidFill>
            <a:prstDash val="solid"/>
            <a:round/>
            <a:headEnd type="none" w="med" len="med"/>
            <a:tailEnd type="none" w="med" len="med"/>
          </a:ln>
        </p:spPr>
      </p:cxnSp>
      <p:pic>
        <p:nvPicPr>
          <p:cNvPr id="187" name="Shape 187" descr="LogoKCJ_3lignes_RGB.png"/>
          <p:cNvPicPr preferRelativeResize="0"/>
          <p:nvPr/>
        </p:nvPicPr>
        <p:blipFill rotWithShape="1">
          <a:blip r:embed="rId2">
            <a:alphaModFix/>
          </a:blip>
          <a:srcRect r="50251" b="13889"/>
          <a:stretch/>
        </p:blipFill>
        <p:spPr>
          <a:xfrm>
            <a:off x="7883239" y="4173582"/>
            <a:ext cx="1260900" cy="9699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9_Disposition personnalisée">
    <p:spTree>
      <p:nvGrpSpPr>
        <p:cNvPr id="1" name="Shape 188"/>
        <p:cNvGrpSpPr/>
        <p:nvPr/>
      </p:nvGrpSpPr>
      <p:grpSpPr>
        <a:xfrm>
          <a:off x="0" y="0"/>
          <a:ext cx="0" cy="0"/>
          <a:chOff x="0" y="0"/>
          <a:chExt cx="0" cy="0"/>
        </a:xfrm>
      </p:grpSpPr>
      <p:sp>
        <p:nvSpPr>
          <p:cNvPr id="189" name="Shape 189"/>
          <p:cNvSpPr/>
          <p:nvPr/>
        </p:nvSpPr>
        <p:spPr>
          <a:xfrm>
            <a:off x="0" y="0"/>
            <a:ext cx="2761500" cy="5143500"/>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90" name="Shape 190"/>
          <p:cNvSpPr/>
          <p:nvPr/>
        </p:nvSpPr>
        <p:spPr>
          <a:xfrm rot="10800000" flipH="1">
            <a:off x="2280286" y="206100"/>
            <a:ext cx="2453400" cy="873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91" name="Shape 191"/>
          <p:cNvSpPr txBox="1">
            <a:spLocks noGrp="1"/>
          </p:cNvSpPr>
          <p:nvPr>
            <p:ph type="title"/>
          </p:nvPr>
        </p:nvSpPr>
        <p:spPr>
          <a:xfrm>
            <a:off x="2590800" y="205979"/>
            <a:ext cx="6096000" cy="85740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92" name="Shape 192"/>
          <p:cNvSpPr txBox="1">
            <a:spLocks noGrp="1"/>
          </p:cNvSpPr>
          <p:nvPr>
            <p:ph type="body" idx="1"/>
          </p:nvPr>
        </p:nvSpPr>
        <p:spPr>
          <a:xfrm>
            <a:off x="3124200" y="1722116"/>
            <a:ext cx="5562600" cy="2872499"/>
          </a:xfrm>
          <a:prstGeom prst="rect">
            <a:avLst/>
          </a:prstGeom>
          <a:noFill/>
          <a:ln>
            <a:noFill/>
          </a:ln>
        </p:spPr>
        <p:txBody>
          <a:bodyPr lIns="91425" tIns="91425" rIns="91425" bIns="91425" anchor="t" anchorCtr="0"/>
          <a:lstStyle>
            <a:lvl1pPr marL="342900" marR="0" lvl="0" indent="-190500" algn="l" rtl="0">
              <a:spcBef>
                <a:spcPts val="480"/>
              </a:spcBef>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158750" algn="l" rtl="0">
              <a:spcBef>
                <a:spcPts val="400"/>
              </a:spcBef>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114300" algn="l" rtl="0">
              <a:spcBef>
                <a:spcPts val="360"/>
              </a:spcBef>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93" name="Shape 193"/>
          <p:cNvCxnSpPr/>
          <p:nvPr/>
        </p:nvCxnSpPr>
        <p:spPr>
          <a:xfrm>
            <a:off x="3124200" y="1356526"/>
            <a:ext cx="551100" cy="0"/>
          </a:xfrm>
          <a:prstGeom prst="straightConnector1">
            <a:avLst/>
          </a:prstGeom>
          <a:noFill/>
          <a:ln w="76200" cap="rnd" cmpd="sng">
            <a:solidFill>
              <a:schemeClr val="dk2"/>
            </a:solidFill>
            <a:prstDash val="solid"/>
            <a:round/>
            <a:headEnd type="none" w="med" len="med"/>
            <a:tailEnd type="none" w="med" len="med"/>
          </a:ln>
        </p:spPr>
      </p:cxnSp>
      <p:pic>
        <p:nvPicPr>
          <p:cNvPr id="194" name="Shape 194" descr="LogoKCJ_3lignes_RGB.png"/>
          <p:cNvPicPr preferRelativeResize="0"/>
          <p:nvPr/>
        </p:nvPicPr>
        <p:blipFill rotWithShape="1">
          <a:blip r:embed="rId2">
            <a:alphaModFix/>
          </a:blip>
          <a:srcRect r="50251" b="13889"/>
          <a:stretch/>
        </p:blipFill>
        <p:spPr>
          <a:xfrm>
            <a:off x="7883239" y="4173582"/>
            <a:ext cx="1260900" cy="9699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Titre et contenu">
    <p:spTree>
      <p:nvGrpSpPr>
        <p:cNvPr id="1" name="Shape 195"/>
        <p:cNvGrpSpPr/>
        <p:nvPr/>
      </p:nvGrpSpPr>
      <p:grpSpPr>
        <a:xfrm>
          <a:off x="0" y="0"/>
          <a:ext cx="0" cy="0"/>
          <a:chOff x="0" y="0"/>
          <a:chExt cx="0" cy="0"/>
        </a:xfrm>
      </p:grpSpPr>
      <p:sp>
        <p:nvSpPr>
          <p:cNvPr id="196" name="Shape 196"/>
          <p:cNvSpPr>
            <a:spLocks noGrp="1"/>
          </p:cNvSpPr>
          <p:nvPr>
            <p:ph type="pic" idx="2"/>
          </p:nvPr>
        </p:nvSpPr>
        <p:spPr>
          <a:xfrm>
            <a:off x="0" y="0"/>
            <a:ext cx="2761500" cy="51435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97" name="Shape 197"/>
          <p:cNvSpPr/>
          <p:nvPr/>
        </p:nvSpPr>
        <p:spPr>
          <a:xfrm rot="10800000" flipH="1">
            <a:off x="2280286" y="206101"/>
            <a:ext cx="2453400" cy="873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98" name="Shape 198"/>
          <p:cNvSpPr/>
          <p:nvPr/>
        </p:nvSpPr>
        <p:spPr>
          <a:xfrm rot="10800000" flipH="1">
            <a:off x="2280286" y="206100"/>
            <a:ext cx="2453400" cy="873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99" name="Shape 199"/>
          <p:cNvSpPr txBox="1">
            <a:spLocks noGrp="1"/>
          </p:cNvSpPr>
          <p:nvPr>
            <p:ph type="title"/>
          </p:nvPr>
        </p:nvSpPr>
        <p:spPr>
          <a:xfrm>
            <a:off x="2590800" y="205979"/>
            <a:ext cx="6096000" cy="8574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00" name="Shape 200"/>
          <p:cNvSpPr txBox="1">
            <a:spLocks noGrp="1"/>
          </p:cNvSpPr>
          <p:nvPr>
            <p:ph type="body" idx="1"/>
          </p:nvPr>
        </p:nvSpPr>
        <p:spPr>
          <a:xfrm>
            <a:off x="3124200" y="1722116"/>
            <a:ext cx="5562600" cy="2872499"/>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01" name="Shape 201"/>
          <p:cNvCxnSpPr/>
          <p:nvPr/>
        </p:nvCxnSpPr>
        <p:spPr>
          <a:xfrm>
            <a:off x="3124200" y="1356526"/>
            <a:ext cx="551100" cy="0"/>
          </a:xfrm>
          <a:prstGeom prst="straightConnector1">
            <a:avLst/>
          </a:prstGeom>
          <a:noFill/>
          <a:ln w="76200" cap="rnd" cmpd="sng">
            <a:solidFill>
              <a:schemeClr val="dk1"/>
            </a:solidFill>
            <a:prstDash val="solid"/>
            <a:round/>
            <a:headEnd type="none" w="med" len="med"/>
            <a:tailEnd type="none" w="med" len="med"/>
          </a:ln>
        </p:spPr>
      </p:cxnSp>
      <p:pic>
        <p:nvPicPr>
          <p:cNvPr id="202" name="Shape 202" descr="LogoKCJ_3lignes_RGB.png"/>
          <p:cNvPicPr preferRelativeResize="0"/>
          <p:nvPr/>
        </p:nvPicPr>
        <p:blipFill rotWithShape="1">
          <a:blip r:embed="rId2">
            <a:alphaModFix/>
          </a:blip>
          <a:srcRect r="50251" b="13889"/>
          <a:stretch/>
        </p:blipFill>
        <p:spPr>
          <a:xfrm>
            <a:off x="7883239" y="4173582"/>
            <a:ext cx="1260900" cy="9699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Vide">
    <p:spTree>
      <p:nvGrpSpPr>
        <p:cNvPr id="1" name="Shape 203"/>
        <p:cNvGrpSpPr/>
        <p:nvPr/>
      </p:nvGrpSpPr>
      <p:grpSpPr>
        <a:xfrm>
          <a:off x="0" y="0"/>
          <a:ext cx="0" cy="0"/>
          <a:chOff x="0" y="0"/>
          <a:chExt cx="0" cy="0"/>
        </a:xfrm>
      </p:grpSpPr>
      <p:sp>
        <p:nvSpPr>
          <p:cNvPr id="204" name="Shape 204"/>
          <p:cNvSpPr>
            <a:spLocks noGrp="1"/>
          </p:cNvSpPr>
          <p:nvPr>
            <p:ph type="pic" idx="2"/>
          </p:nvPr>
        </p:nvSpPr>
        <p:spPr>
          <a:xfrm>
            <a:off x="0" y="0"/>
            <a:ext cx="2761500" cy="5143500"/>
          </a:xfrm>
          <a:prstGeom prst="rect">
            <a:avLst/>
          </a:prstGeom>
          <a:noFill/>
          <a:ln>
            <a:noFill/>
          </a:ln>
        </p:spPr>
        <p:txBody>
          <a:bodyPr lIns="91425" tIns="91425" rIns="91425" bIns="91425" anchor="t" anchorCtr="0"/>
          <a:lstStyle>
            <a:lvl1pPr marL="0" marR="0" lvl="0" indent="0" algn="l" rtl="0">
              <a:spcBef>
                <a:spcPts val="640"/>
              </a:spcBef>
              <a:buClr>
                <a:schemeClr val="dk2"/>
              </a:buClr>
              <a:buFont typeface="Arial"/>
              <a:buNone/>
              <a:defRPr sz="3200" b="0" i="0" u="none" strike="noStrike" cap="none">
                <a:solidFill>
                  <a:schemeClr val="dk2"/>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05" name="Shape 205"/>
          <p:cNvSpPr/>
          <p:nvPr/>
        </p:nvSpPr>
        <p:spPr>
          <a:xfrm rot="10800000" flipH="1">
            <a:off x="2280286" y="206100"/>
            <a:ext cx="2453400" cy="873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06" name="Shape 206"/>
          <p:cNvSpPr txBox="1">
            <a:spLocks noGrp="1"/>
          </p:cNvSpPr>
          <p:nvPr>
            <p:ph type="title"/>
          </p:nvPr>
        </p:nvSpPr>
        <p:spPr>
          <a:xfrm>
            <a:off x="2590800" y="205979"/>
            <a:ext cx="6096000" cy="85740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07" name="Shape 207"/>
          <p:cNvSpPr txBox="1">
            <a:spLocks noGrp="1"/>
          </p:cNvSpPr>
          <p:nvPr>
            <p:ph type="body" idx="1"/>
          </p:nvPr>
        </p:nvSpPr>
        <p:spPr>
          <a:xfrm>
            <a:off x="3124200" y="1722116"/>
            <a:ext cx="5562600" cy="2872499"/>
          </a:xfrm>
          <a:prstGeom prst="rect">
            <a:avLst/>
          </a:prstGeom>
          <a:noFill/>
          <a:ln>
            <a:noFill/>
          </a:ln>
        </p:spPr>
        <p:txBody>
          <a:bodyPr lIns="91425" tIns="91425" rIns="91425" bIns="91425" anchor="t" anchorCtr="0"/>
          <a:lstStyle>
            <a:lvl1pPr marL="342900" marR="0" lvl="0" indent="-190500" algn="l" rtl="0">
              <a:spcBef>
                <a:spcPts val="480"/>
              </a:spcBef>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158750" algn="l" rtl="0">
              <a:spcBef>
                <a:spcPts val="400"/>
              </a:spcBef>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114300" algn="l" rtl="0">
              <a:spcBef>
                <a:spcPts val="360"/>
              </a:spcBef>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08" name="Shape 208"/>
          <p:cNvCxnSpPr/>
          <p:nvPr/>
        </p:nvCxnSpPr>
        <p:spPr>
          <a:xfrm>
            <a:off x="3124200" y="1356526"/>
            <a:ext cx="551100" cy="0"/>
          </a:xfrm>
          <a:prstGeom prst="straightConnector1">
            <a:avLst/>
          </a:prstGeom>
          <a:noFill/>
          <a:ln w="76200" cap="rnd" cmpd="sng">
            <a:solidFill>
              <a:schemeClr val="dk2"/>
            </a:solidFill>
            <a:prstDash val="solid"/>
            <a:round/>
            <a:headEnd type="none" w="med" len="med"/>
            <a:tailEnd type="none" w="med" len="med"/>
          </a:ln>
        </p:spPr>
      </p:cxnSp>
      <p:pic>
        <p:nvPicPr>
          <p:cNvPr id="209" name="Shape 209" descr="LogoKCJ_3lignes_RGB.png"/>
          <p:cNvPicPr preferRelativeResize="0"/>
          <p:nvPr/>
        </p:nvPicPr>
        <p:blipFill rotWithShape="1">
          <a:blip r:embed="rId2">
            <a:alphaModFix/>
          </a:blip>
          <a:srcRect r="50251" b="13889"/>
          <a:stretch/>
        </p:blipFill>
        <p:spPr>
          <a:xfrm>
            <a:off x="7883239" y="4173582"/>
            <a:ext cx="1260900" cy="9699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8_Disposition personnalisée">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512045" y="609693"/>
            <a:ext cx="7792003" cy="1559408"/>
          </a:xfrm>
          <a:prstGeom prst="rect">
            <a:avLst/>
          </a:prstGeom>
          <a:noFill/>
          <a:ln>
            <a:noFill/>
          </a:ln>
        </p:spPr>
        <p:txBody>
          <a:bodyPr lIns="91425" tIns="91425" rIns="91425" bIns="91425" anchor="t" anchorCtr="0"/>
          <a:lstStyle>
            <a:lvl1pPr marL="0" marR="0" lvl="0" indent="0" algn="l" rtl="0">
              <a:lnSpc>
                <a:spcPct val="12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30" name="Shape 30"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0_Disposition personnalisée">
    <p:spTree>
      <p:nvGrpSpPr>
        <p:cNvPr id="1" name="Shape 210"/>
        <p:cNvGrpSpPr/>
        <p:nvPr/>
      </p:nvGrpSpPr>
      <p:grpSpPr>
        <a:xfrm>
          <a:off x="0" y="0"/>
          <a:ext cx="0" cy="0"/>
          <a:chOff x="0" y="0"/>
          <a:chExt cx="0" cy="0"/>
        </a:xfrm>
      </p:grpSpPr>
      <p:sp>
        <p:nvSpPr>
          <p:cNvPr id="211" name="Shape 211"/>
          <p:cNvSpPr/>
          <p:nvPr/>
        </p:nvSpPr>
        <p:spPr>
          <a:xfrm>
            <a:off x="0" y="0"/>
            <a:ext cx="91440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12" name="Shape 212"/>
          <p:cNvSpPr txBox="1">
            <a:spLocks noGrp="1"/>
          </p:cNvSpPr>
          <p:nvPr>
            <p:ph type="body" idx="1"/>
          </p:nvPr>
        </p:nvSpPr>
        <p:spPr>
          <a:xfrm>
            <a:off x="1168165" y="1128858"/>
            <a:ext cx="6813600" cy="28725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13" name="Shape 213"/>
          <p:cNvCxnSpPr/>
          <p:nvPr/>
        </p:nvCxnSpPr>
        <p:spPr>
          <a:xfrm>
            <a:off x="1168165" y="763268"/>
            <a:ext cx="5510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1_Disposition personnalisée">
    <p:spTree>
      <p:nvGrpSpPr>
        <p:cNvPr id="1" name="Shape 214"/>
        <p:cNvGrpSpPr/>
        <p:nvPr/>
      </p:nvGrpSpPr>
      <p:grpSpPr>
        <a:xfrm>
          <a:off x="0" y="0"/>
          <a:ext cx="0" cy="0"/>
          <a:chOff x="0" y="0"/>
          <a:chExt cx="0" cy="0"/>
        </a:xfrm>
      </p:grpSpPr>
      <p:sp>
        <p:nvSpPr>
          <p:cNvPr id="215" name="Shape 215"/>
          <p:cNvSpPr/>
          <p:nvPr/>
        </p:nvSpPr>
        <p:spPr>
          <a:xfrm>
            <a:off x="0" y="0"/>
            <a:ext cx="91440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16" name="Shape 216"/>
          <p:cNvSpPr txBox="1">
            <a:spLocks noGrp="1"/>
          </p:cNvSpPr>
          <p:nvPr>
            <p:ph type="body" idx="1"/>
          </p:nvPr>
        </p:nvSpPr>
        <p:spPr>
          <a:xfrm>
            <a:off x="1168165" y="1128858"/>
            <a:ext cx="6813600" cy="28725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17" name="Shape 217"/>
          <p:cNvCxnSpPr/>
          <p:nvPr/>
        </p:nvCxnSpPr>
        <p:spPr>
          <a:xfrm>
            <a:off x="1168165" y="763268"/>
            <a:ext cx="5510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2_Disposition personnalisée">
    <p:spTree>
      <p:nvGrpSpPr>
        <p:cNvPr id="1" name="Shape 218"/>
        <p:cNvGrpSpPr/>
        <p:nvPr/>
      </p:nvGrpSpPr>
      <p:grpSpPr>
        <a:xfrm>
          <a:off x="0" y="0"/>
          <a:ext cx="0" cy="0"/>
          <a:chOff x="0" y="0"/>
          <a:chExt cx="0" cy="0"/>
        </a:xfrm>
      </p:grpSpPr>
      <p:pic>
        <p:nvPicPr>
          <p:cNvPr id="219" name="Shape 219" descr="KCJ_PPTStackSymboleBleu.png"/>
          <p:cNvPicPr preferRelativeResize="0"/>
          <p:nvPr/>
        </p:nvPicPr>
        <p:blipFill rotWithShape="1">
          <a:blip r:embed="rId2">
            <a:alphaModFix/>
          </a:blip>
          <a:srcRect/>
          <a:stretch/>
        </p:blipFill>
        <p:spPr>
          <a:xfrm>
            <a:off x="161905" y="4468971"/>
            <a:ext cx="953700" cy="423900"/>
          </a:xfrm>
          <a:prstGeom prst="rect">
            <a:avLst/>
          </a:prstGeom>
          <a:noFill/>
          <a:ln>
            <a:noFill/>
          </a:ln>
        </p:spPr>
      </p:pic>
      <p:sp>
        <p:nvSpPr>
          <p:cNvPr id="220" name="Shape 220"/>
          <p:cNvSpPr/>
          <p:nvPr/>
        </p:nvSpPr>
        <p:spPr>
          <a:xfrm>
            <a:off x="4516576" y="0"/>
            <a:ext cx="46275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21" name="Shape 221"/>
          <p:cNvSpPr txBox="1">
            <a:spLocks noGrp="1"/>
          </p:cNvSpPr>
          <p:nvPr>
            <p:ph type="body" idx="1"/>
          </p:nvPr>
        </p:nvSpPr>
        <p:spPr>
          <a:xfrm>
            <a:off x="5215480" y="661252"/>
            <a:ext cx="3239100" cy="38076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22" name="Shape 222" descr="LogoKCJ_3lignes_BlancRGB.png"/>
          <p:cNvPicPr preferRelativeResize="0"/>
          <p:nvPr/>
        </p:nvPicPr>
        <p:blipFill rotWithShape="1">
          <a:blip r:embed="rId3">
            <a:alphaModFix/>
          </a:blip>
          <a:srcRect l="6230" t="15937" r="50559" b="11551"/>
          <a:stretch/>
        </p:blipFill>
        <p:spPr>
          <a:xfrm>
            <a:off x="8066249" y="4365776"/>
            <a:ext cx="1055100" cy="7869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3_Disposition personnalisée">
    <p:spTree>
      <p:nvGrpSpPr>
        <p:cNvPr id="1" name="Shape 223"/>
        <p:cNvGrpSpPr/>
        <p:nvPr/>
      </p:nvGrpSpPr>
      <p:grpSpPr>
        <a:xfrm>
          <a:off x="0" y="0"/>
          <a:ext cx="0" cy="0"/>
          <a:chOff x="0" y="0"/>
          <a:chExt cx="0" cy="0"/>
        </a:xfrm>
      </p:grpSpPr>
      <p:pic>
        <p:nvPicPr>
          <p:cNvPr id="224" name="Shape 224"/>
          <p:cNvPicPr preferRelativeResize="0"/>
          <p:nvPr/>
        </p:nvPicPr>
        <p:blipFill rotWithShape="1">
          <a:blip r:embed="rId2">
            <a:alphaModFix/>
          </a:blip>
          <a:srcRect/>
          <a:stretch/>
        </p:blipFill>
        <p:spPr>
          <a:xfrm>
            <a:off x="129993" y="4547935"/>
            <a:ext cx="946500" cy="420600"/>
          </a:xfrm>
          <a:prstGeom prst="rect">
            <a:avLst/>
          </a:prstGeom>
          <a:noFill/>
          <a:ln>
            <a:noFill/>
          </a:ln>
        </p:spPr>
      </p:pic>
      <p:sp>
        <p:nvSpPr>
          <p:cNvPr id="225" name="Shape 225"/>
          <p:cNvSpPr/>
          <p:nvPr/>
        </p:nvSpPr>
        <p:spPr>
          <a:xfrm>
            <a:off x="4516576" y="0"/>
            <a:ext cx="46275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26" name="Shape 226"/>
          <p:cNvSpPr txBox="1">
            <a:spLocks noGrp="1"/>
          </p:cNvSpPr>
          <p:nvPr>
            <p:ph type="body" idx="1"/>
          </p:nvPr>
        </p:nvSpPr>
        <p:spPr>
          <a:xfrm>
            <a:off x="5215480" y="661252"/>
            <a:ext cx="3239100" cy="38076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27" name="Shape 227" descr="LogoKCJ_3lignes_BlancRGB.png"/>
          <p:cNvPicPr preferRelativeResize="0"/>
          <p:nvPr/>
        </p:nvPicPr>
        <p:blipFill rotWithShape="1">
          <a:blip r:embed="rId3">
            <a:alphaModFix/>
          </a:blip>
          <a:srcRect l="6230" t="15937" r="50559" b="11551"/>
          <a:stretch/>
        </p:blipFill>
        <p:spPr>
          <a:xfrm>
            <a:off x="8066249" y="4365776"/>
            <a:ext cx="1055100" cy="7869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4_Disposition personnalisée">
    <p:spTree>
      <p:nvGrpSpPr>
        <p:cNvPr id="1" name="Shape 228"/>
        <p:cNvGrpSpPr/>
        <p:nvPr/>
      </p:nvGrpSpPr>
      <p:grpSpPr>
        <a:xfrm>
          <a:off x="0" y="0"/>
          <a:ext cx="0" cy="0"/>
          <a:chOff x="0" y="0"/>
          <a:chExt cx="0" cy="0"/>
        </a:xfrm>
      </p:grpSpPr>
      <p:sp>
        <p:nvSpPr>
          <p:cNvPr id="229" name="Shape 229"/>
          <p:cNvSpPr/>
          <p:nvPr/>
        </p:nvSpPr>
        <p:spPr>
          <a:xfrm>
            <a:off x="4516576" y="0"/>
            <a:ext cx="46275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0" name="Shape 230"/>
          <p:cNvSpPr txBox="1">
            <a:spLocks noGrp="1"/>
          </p:cNvSpPr>
          <p:nvPr>
            <p:ph type="body" idx="1"/>
          </p:nvPr>
        </p:nvSpPr>
        <p:spPr>
          <a:xfrm>
            <a:off x="5215480" y="661252"/>
            <a:ext cx="3239100" cy="38076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31" name="Shape 231" descr="LogoKCJ_3lignes_BlancRGB.png"/>
          <p:cNvPicPr preferRelativeResize="0"/>
          <p:nvPr/>
        </p:nvPicPr>
        <p:blipFill rotWithShape="1">
          <a:blip r:embed="rId2">
            <a:alphaModFix/>
          </a:blip>
          <a:srcRect l="6230" t="15937" r="50559" b="11551"/>
          <a:stretch/>
        </p:blipFill>
        <p:spPr>
          <a:xfrm>
            <a:off x="8066249" y="4365776"/>
            <a:ext cx="1055100" cy="786900"/>
          </a:xfrm>
          <a:prstGeom prst="rect">
            <a:avLst/>
          </a:prstGeom>
          <a:noFill/>
          <a:ln>
            <a:noFill/>
          </a:ln>
        </p:spPr>
      </p:pic>
      <p:pic>
        <p:nvPicPr>
          <p:cNvPr id="232" name="Shape 232" descr="KCJ_PPTStackWinkBleu.png"/>
          <p:cNvPicPr preferRelativeResize="0"/>
          <p:nvPr/>
        </p:nvPicPr>
        <p:blipFill rotWithShape="1">
          <a:blip r:embed="rId3">
            <a:alphaModFix/>
          </a:blip>
          <a:srcRect/>
          <a:stretch/>
        </p:blipFill>
        <p:spPr>
          <a:xfrm>
            <a:off x="349771" y="3996671"/>
            <a:ext cx="1008900" cy="9780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5_Disposition personnalisée">
    <p:spTree>
      <p:nvGrpSpPr>
        <p:cNvPr id="1" name="Shape 233"/>
        <p:cNvGrpSpPr/>
        <p:nvPr/>
      </p:nvGrpSpPr>
      <p:grpSpPr>
        <a:xfrm>
          <a:off x="0" y="0"/>
          <a:ext cx="0" cy="0"/>
          <a:chOff x="0" y="0"/>
          <a:chExt cx="0" cy="0"/>
        </a:xfrm>
      </p:grpSpPr>
      <p:sp>
        <p:nvSpPr>
          <p:cNvPr id="234" name="Shape 234"/>
          <p:cNvSpPr/>
          <p:nvPr/>
        </p:nvSpPr>
        <p:spPr>
          <a:xfrm>
            <a:off x="4516576" y="0"/>
            <a:ext cx="46275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5" name="Shape 235"/>
          <p:cNvSpPr txBox="1">
            <a:spLocks noGrp="1"/>
          </p:cNvSpPr>
          <p:nvPr>
            <p:ph type="body" idx="1"/>
          </p:nvPr>
        </p:nvSpPr>
        <p:spPr>
          <a:xfrm>
            <a:off x="5215480" y="661252"/>
            <a:ext cx="3239100" cy="38076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36" name="Shape 236" descr="LogoKCJ_3lignes_BlancRGB.png"/>
          <p:cNvPicPr preferRelativeResize="0"/>
          <p:nvPr/>
        </p:nvPicPr>
        <p:blipFill rotWithShape="1">
          <a:blip r:embed="rId2">
            <a:alphaModFix/>
          </a:blip>
          <a:srcRect l="6230" t="15937" r="50559" b="11551"/>
          <a:stretch/>
        </p:blipFill>
        <p:spPr>
          <a:xfrm>
            <a:off x="8066249" y="4365776"/>
            <a:ext cx="1055100" cy="786900"/>
          </a:xfrm>
          <a:prstGeom prst="rect">
            <a:avLst/>
          </a:prstGeom>
          <a:noFill/>
          <a:ln>
            <a:noFill/>
          </a:ln>
        </p:spPr>
      </p:pic>
      <p:pic>
        <p:nvPicPr>
          <p:cNvPr id="237" name="Shape 237"/>
          <p:cNvPicPr preferRelativeResize="0"/>
          <p:nvPr/>
        </p:nvPicPr>
        <p:blipFill rotWithShape="1">
          <a:blip r:embed="rId3">
            <a:alphaModFix/>
          </a:blip>
          <a:srcRect/>
          <a:stretch/>
        </p:blipFill>
        <p:spPr>
          <a:xfrm>
            <a:off x="259144" y="3922092"/>
            <a:ext cx="1011000" cy="9801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8_Disposition personnalisée">
    <p:spTree>
      <p:nvGrpSpPr>
        <p:cNvPr id="1" name="Shape 238"/>
        <p:cNvGrpSpPr/>
        <p:nvPr/>
      </p:nvGrpSpPr>
      <p:grpSpPr>
        <a:xfrm>
          <a:off x="0" y="0"/>
          <a:ext cx="0" cy="0"/>
          <a:chOff x="0" y="0"/>
          <a:chExt cx="0" cy="0"/>
        </a:xfrm>
      </p:grpSpPr>
      <p:sp>
        <p:nvSpPr>
          <p:cNvPr id="239" name="Shape 239"/>
          <p:cNvSpPr/>
          <p:nvPr/>
        </p:nvSpPr>
        <p:spPr>
          <a:xfrm>
            <a:off x="0" y="0"/>
            <a:ext cx="91440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40" name="Shape 240" descr="KCJ_PPTOrdi.png"/>
          <p:cNvPicPr preferRelativeResize="0"/>
          <p:nvPr/>
        </p:nvPicPr>
        <p:blipFill rotWithShape="1">
          <a:blip r:embed="rId2">
            <a:alphaModFix/>
          </a:blip>
          <a:srcRect/>
          <a:stretch/>
        </p:blipFill>
        <p:spPr>
          <a:xfrm>
            <a:off x="802529" y="1074534"/>
            <a:ext cx="2881800" cy="2881800"/>
          </a:xfrm>
          <a:prstGeom prst="rect">
            <a:avLst/>
          </a:prstGeom>
          <a:noFill/>
          <a:ln>
            <a:noFill/>
          </a:ln>
        </p:spPr>
      </p:pic>
      <p:sp>
        <p:nvSpPr>
          <p:cNvPr id="241" name="Shape 241"/>
          <p:cNvSpPr txBox="1">
            <a:spLocks noGrp="1"/>
          </p:cNvSpPr>
          <p:nvPr>
            <p:ph type="body" idx="1"/>
          </p:nvPr>
        </p:nvSpPr>
        <p:spPr>
          <a:xfrm>
            <a:off x="3922882" y="1698218"/>
            <a:ext cx="5080200" cy="27708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42" name="Shape 242" descr="LogoKCJ_3lignes_BlancRGB.png"/>
          <p:cNvPicPr preferRelativeResize="0"/>
          <p:nvPr/>
        </p:nvPicPr>
        <p:blipFill rotWithShape="1">
          <a:blip r:embed="rId3">
            <a:alphaModFix/>
          </a:blip>
          <a:srcRect l="6230" t="15937" r="50559" b="11551"/>
          <a:stretch/>
        </p:blipFill>
        <p:spPr>
          <a:xfrm>
            <a:off x="8066249" y="4365776"/>
            <a:ext cx="1055100" cy="786900"/>
          </a:xfrm>
          <a:prstGeom prst="rect">
            <a:avLst/>
          </a:prstGeom>
          <a:noFill/>
          <a:ln>
            <a:noFill/>
          </a:ln>
        </p:spPr>
      </p:pic>
      <p:sp>
        <p:nvSpPr>
          <p:cNvPr id="243" name="Shape 243"/>
          <p:cNvSpPr txBox="1">
            <a:spLocks noGrp="1"/>
          </p:cNvSpPr>
          <p:nvPr>
            <p:ph type="title"/>
          </p:nvPr>
        </p:nvSpPr>
        <p:spPr>
          <a:xfrm>
            <a:off x="4250010" y="266713"/>
            <a:ext cx="4753200" cy="1431600"/>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2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9_Disposition personnalisée">
    <p:spTree>
      <p:nvGrpSpPr>
        <p:cNvPr id="1" name="Shape 244"/>
        <p:cNvGrpSpPr/>
        <p:nvPr/>
      </p:nvGrpSpPr>
      <p:grpSpPr>
        <a:xfrm>
          <a:off x="0" y="0"/>
          <a:ext cx="0" cy="0"/>
          <a:chOff x="0" y="0"/>
          <a:chExt cx="0" cy="0"/>
        </a:xfrm>
      </p:grpSpPr>
      <p:sp>
        <p:nvSpPr>
          <p:cNvPr id="245" name="Shape 245"/>
          <p:cNvSpPr/>
          <p:nvPr/>
        </p:nvSpPr>
        <p:spPr>
          <a:xfrm>
            <a:off x="0" y="0"/>
            <a:ext cx="91440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46" name="Shape 246" descr="KCJ_PPTOrdi.png"/>
          <p:cNvPicPr preferRelativeResize="0"/>
          <p:nvPr/>
        </p:nvPicPr>
        <p:blipFill rotWithShape="1">
          <a:blip r:embed="rId2">
            <a:alphaModFix/>
          </a:blip>
          <a:srcRect/>
          <a:stretch/>
        </p:blipFill>
        <p:spPr>
          <a:xfrm>
            <a:off x="802529" y="1074534"/>
            <a:ext cx="2881800" cy="2881800"/>
          </a:xfrm>
          <a:prstGeom prst="rect">
            <a:avLst/>
          </a:prstGeom>
          <a:noFill/>
          <a:ln>
            <a:noFill/>
          </a:ln>
        </p:spPr>
      </p:pic>
      <p:sp>
        <p:nvSpPr>
          <p:cNvPr id="247" name="Shape 247"/>
          <p:cNvSpPr txBox="1">
            <a:spLocks noGrp="1"/>
          </p:cNvSpPr>
          <p:nvPr>
            <p:ph type="body" idx="1"/>
          </p:nvPr>
        </p:nvSpPr>
        <p:spPr>
          <a:xfrm>
            <a:off x="3922882" y="1698218"/>
            <a:ext cx="5080200" cy="27708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48" name="Shape 248" descr="LogoKCJ_3lignes_BlancRGB.png"/>
          <p:cNvPicPr preferRelativeResize="0"/>
          <p:nvPr/>
        </p:nvPicPr>
        <p:blipFill rotWithShape="1">
          <a:blip r:embed="rId3">
            <a:alphaModFix/>
          </a:blip>
          <a:srcRect l="6230" t="15937" r="50559" b="11551"/>
          <a:stretch/>
        </p:blipFill>
        <p:spPr>
          <a:xfrm>
            <a:off x="8066249" y="4365776"/>
            <a:ext cx="1055100" cy="786900"/>
          </a:xfrm>
          <a:prstGeom prst="rect">
            <a:avLst/>
          </a:prstGeom>
          <a:noFill/>
          <a:ln>
            <a:noFill/>
          </a:ln>
        </p:spPr>
      </p:pic>
      <p:sp>
        <p:nvSpPr>
          <p:cNvPr id="249" name="Shape 249"/>
          <p:cNvSpPr txBox="1">
            <a:spLocks noGrp="1"/>
          </p:cNvSpPr>
          <p:nvPr>
            <p:ph type="title"/>
          </p:nvPr>
        </p:nvSpPr>
        <p:spPr>
          <a:xfrm>
            <a:off x="4250010" y="266713"/>
            <a:ext cx="4753200" cy="1431600"/>
          </a:xfrm>
          <a:prstGeom prst="rect">
            <a:avLst/>
          </a:prstGeom>
          <a:noFill/>
          <a:ln>
            <a:noFill/>
          </a:ln>
        </p:spPr>
        <p:txBody>
          <a:bodyPr lIns="91425" tIns="91425" rIns="91425" bIns="91425" anchor="t" anchorCtr="0"/>
          <a:lstStyle>
            <a:lvl1pPr marL="0" marR="0" lvl="0" indent="0" algn="l" rtl="0">
              <a:lnSpc>
                <a:spcPct val="200000"/>
              </a:lnSpc>
              <a:spcBef>
                <a:spcPts val="0"/>
              </a:spcBef>
              <a:buClr>
                <a:srgbClr val="FF8939"/>
              </a:buClr>
              <a:buFont typeface="Arial"/>
              <a:buNone/>
              <a:defRPr sz="3200" b="0" i="0" u="none" strike="noStrike" cap="none">
                <a:solidFill>
                  <a:srgbClr val="FF8939"/>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6_Disposition personnalisée">
    <p:spTree>
      <p:nvGrpSpPr>
        <p:cNvPr id="1" name="Shape 250"/>
        <p:cNvGrpSpPr/>
        <p:nvPr/>
      </p:nvGrpSpPr>
      <p:grpSpPr>
        <a:xfrm>
          <a:off x="0" y="0"/>
          <a:ext cx="0" cy="0"/>
          <a:chOff x="0" y="0"/>
          <a:chExt cx="0" cy="0"/>
        </a:xfrm>
      </p:grpSpPr>
      <p:sp>
        <p:nvSpPr>
          <p:cNvPr id="251" name="Shape 251"/>
          <p:cNvSpPr/>
          <p:nvPr/>
        </p:nvSpPr>
        <p:spPr>
          <a:xfrm>
            <a:off x="4516576" y="0"/>
            <a:ext cx="46275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52" name="Shape 252"/>
          <p:cNvSpPr txBox="1">
            <a:spLocks noGrp="1"/>
          </p:cNvSpPr>
          <p:nvPr>
            <p:ph type="body" idx="1"/>
          </p:nvPr>
        </p:nvSpPr>
        <p:spPr>
          <a:xfrm>
            <a:off x="5215480" y="661252"/>
            <a:ext cx="3239100" cy="38076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53" name="Shape 253" descr="LogoKCJ_3lignes_BlancRGB.png"/>
          <p:cNvPicPr preferRelativeResize="0"/>
          <p:nvPr/>
        </p:nvPicPr>
        <p:blipFill rotWithShape="1">
          <a:blip r:embed="rId2">
            <a:alphaModFix/>
          </a:blip>
          <a:srcRect l="6230" t="15937" r="50559" b="11551"/>
          <a:stretch/>
        </p:blipFill>
        <p:spPr>
          <a:xfrm>
            <a:off x="8066249" y="4365776"/>
            <a:ext cx="1055100" cy="786900"/>
          </a:xfrm>
          <a:prstGeom prst="rect">
            <a:avLst/>
          </a:prstGeom>
          <a:noFill/>
          <a:ln>
            <a:noFill/>
          </a:ln>
        </p:spPr>
      </p:pic>
      <p:pic>
        <p:nvPicPr>
          <p:cNvPr id="254" name="Shape 254" descr="iStock_100639617_XLARGE.jpg"/>
          <p:cNvPicPr preferRelativeResize="0"/>
          <p:nvPr/>
        </p:nvPicPr>
        <p:blipFill rotWithShape="1">
          <a:blip r:embed="rId3">
            <a:alphaModFix/>
          </a:blip>
          <a:srcRect l="21139" r="20319"/>
          <a:stretch/>
        </p:blipFill>
        <p:spPr>
          <a:xfrm>
            <a:off x="0" y="0"/>
            <a:ext cx="4516500" cy="51435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7_Disposition personnalisée">
    <p:spTree>
      <p:nvGrpSpPr>
        <p:cNvPr id="1" name="Shape 255"/>
        <p:cNvGrpSpPr/>
        <p:nvPr/>
      </p:nvGrpSpPr>
      <p:grpSpPr>
        <a:xfrm>
          <a:off x="0" y="0"/>
          <a:ext cx="0" cy="0"/>
          <a:chOff x="0" y="0"/>
          <a:chExt cx="0" cy="0"/>
        </a:xfrm>
      </p:grpSpPr>
      <p:sp>
        <p:nvSpPr>
          <p:cNvPr id="256" name="Shape 256"/>
          <p:cNvSpPr/>
          <p:nvPr/>
        </p:nvSpPr>
        <p:spPr>
          <a:xfrm>
            <a:off x="4516576" y="0"/>
            <a:ext cx="46275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57" name="Shape 257"/>
          <p:cNvSpPr txBox="1">
            <a:spLocks noGrp="1"/>
          </p:cNvSpPr>
          <p:nvPr>
            <p:ph type="body" idx="1"/>
          </p:nvPr>
        </p:nvSpPr>
        <p:spPr>
          <a:xfrm>
            <a:off x="5215480" y="661252"/>
            <a:ext cx="3239100" cy="38076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58" name="Shape 258" descr="LogoKCJ_3lignes_BlancRGB.png"/>
          <p:cNvPicPr preferRelativeResize="0"/>
          <p:nvPr/>
        </p:nvPicPr>
        <p:blipFill rotWithShape="1">
          <a:blip r:embed="rId2">
            <a:alphaModFix/>
          </a:blip>
          <a:srcRect l="6230" t="15937" r="50559" b="11551"/>
          <a:stretch/>
        </p:blipFill>
        <p:spPr>
          <a:xfrm>
            <a:off x="8066249" y="4365776"/>
            <a:ext cx="1055100" cy="786900"/>
          </a:xfrm>
          <a:prstGeom prst="rect">
            <a:avLst/>
          </a:prstGeom>
          <a:noFill/>
          <a:ln>
            <a:noFill/>
          </a:ln>
        </p:spPr>
      </p:pic>
      <p:pic>
        <p:nvPicPr>
          <p:cNvPr id="259" name="Shape 259" descr="iStock_100639617_XLARGE.jpg"/>
          <p:cNvPicPr preferRelativeResize="0"/>
          <p:nvPr/>
        </p:nvPicPr>
        <p:blipFill rotWithShape="1">
          <a:blip r:embed="rId3">
            <a:alphaModFix/>
          </a:blip>
          <a:srcRect l="21139" r="20319"/>
          <a:stretch/>
        </p:blipFill>
        <p:spPr>
          <a:xfrm>
            <a:off x="0" y="0"/>
            <a:ext cx="45165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Disposition personnalisée">
    <p:spTree>
      <p:nvGrpSpPr>
        <p:cNvPr id="1" name="Shape 31"/>
        <p:cNvGrpSpPr/>
        <p:nvPr/>
      </p:nvGrpSpPr>
      <p:grpSpPr>
        <a:xfrm>
          <a:off x="0" y="0"/>
          <a:ext cx="0" cy="0"/>
          <a:chOff x="0" y="0"/>
          <a:chExt cx="0" cy="0"/>
        </a:xfrm>
      </p:grpSpPr>
      <p:sp>
        <p:nvSpPr>
          <p:cNvPr id="32" name="Shape 32"/>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3" name="Shape 33"/>
          <p:cNvPicPr preferRelativeResize="0"/>
          <p:nvPr/>
        </p:nvPicPr>
        <p:blipFill rotWithShape="1">
          <a:blip r:embed="rId2">
            <a:alphaModFix/>
          </a:blip>
          <a:srcRect/>
          <a:stretch/>
        </p:blipFill>
        <p:spPr>
          <a:xfrm>
            <a:off x="2185659" y="1028932"/>
            <a:ext cx="4769201" cy="3085635"/>
          </a:xfrm>
          <a:prstGeom prst="rect">
            <a:avLst/>
          </a:prstGeom>
          <a:noFill/>
          <a:ln>
            <a:noFill/>
          </a:ln>
        </p:spPr>
      </p:pic>
      <p:sp>
        <p:nvSpPr>
          <p:cNvPr id="34" name="Shape 34"/>
          <p:cNvSpPr txBox="1">
            <a:spLocks noGrp="1"/>
          </p:cNvSpPr>
          <p:nvPr>
            <p:ph type="title"/>
          </p:nvPr>
        </p:nvSpPr>
        <p:spPr>
          <a:xfrm>
            <a:off x="1395915" y="1598320"/>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2_Disposition personnalisée">
    <p:spTree>
      <p:nvGrpSpPr>
        <p:cNvPr id="1" name="Shape 35"/>
        <p:cNvGrpSpPr/>
        <p:nvPr/>
      </p:nvGrpSpPr>
      <p:grpSpPr>
        <a:xfrm>
          <a:off x="0" y="0"/>
          <a:ext cx="0" cy="0"/>
          <a:chOff x="0" y="0"/>
          <a:chExt cx="0" cy="0"/>
        </a:xfrm>
      </p:grpSpPr>
      <p:pic>
        <p:nvPicPr>
          <p:cNvPr id="36" name="Shape 36" descr="KCJ_PPTStackSymboleBleu.png"/>
          <p:cNvPicPr preferRelativeResize="0"/>
          <p:nvPr/>
        </p:nvPicPr>
        <p:blipFill rotWithShape="1">
          <a:blip r:embed="rId2">
            <a:alphaModFix/>
          </a:blip>
          <a:srcRect/>
          <a:stretch/>
        </p:blipFill>
        <p:spPr>
          <a:xfrm>
            <a:off x="161905" y="4468971"/>
            <a:ext cx="953759" cy="423893"/>
          </a:xfrm>
          <a:prstGeom prst="rect">
            <a:avLst/>
          </a:prstGeom>
          <a:noFill/>
          <a:ln>
            <a:noFill/>
          </a:ln>
        </p:spPr>
      </p:pic>
      <p:sp>
        <p:nvSpPr>
          <p:cNvPr id="37" name="Shape 37"/>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8" name="Shape 38"/>
          <p:cNvSpPr txBox="1">
            <a:spLocks noGrp="1"/>
          </p:cNvSpPr>
          <p:nvPr>
            <p:ph type="body" idx="1"/>
          </p:nvPr>
        </p:nvSpPr>
        <p:spPr>
          <a:xfrm>
            <a:off x="5215480" y="661252"/>
            <a:ext cx="3239008" cy="380771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9" name="Shape 39" descr="LogoKCJ_3lignes_BlancRGB.png"/>
          <p:cNvPicPr preferRelativeResize="0"/>
          <p:nvPr/>
        </p:nvPicPr>
        <p:blipFill rotWithShape="1">
          <a:blip r:embed="rId3">
            <a:alphaModFix/>
          </a:blip>
          <a:srcRect l="6231" t="15937" r="50559" b="11553"/>
          <a:stretch/>
        </p:blipFill>
        <p:spPr>
          <a:xfrm>
            <a:off x="8066249" y="4365776"/>
            <a:ext cx="1055207" cy="78698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7_Disposition personnalisée">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894795" y="266712"/>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lt1"/>
              </a:buClr>
              <a:buFont typeface="Arial"/>
              <a:buNone/>
              <a:defRPr sz="3600"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42" name="Shape 42"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Diapositive de titre">
    <p:spTree>
      <p:nvGrpSpPr>
        <p:cNvPr id="1" name="Shape 43"/>
        <p:cNvGrpSpPr/>
        <p:nvPr/>
      </p:nvGrpSpPr>
      <p:grpSpPr>
        <a:xfrm>
          <a:off x="0" y="0"/>
          <a:ext cx="0" cy="0"/>
          <a:chOff x="0" y="0"/>
          <a:chExt cx="0" cy="0"/>
        </a:xfrm>
      </p:grpSpPr>
      <p:pic>
        <p:nvPicPr>
          <p:cNvPr id="44" name="Shape 44"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45" name="Shape 45"/>
          <p:cNvSpPr txBox="1">
            <a:spLocks noGrp="1"/>
          </p:cNvSpPr>
          <p:nvPr>
            <p:ph type="ctrTitle"/>
          </p:nvPr>
        </p:nvSpPr>
        <p:spPr>
          <a:xfrm>
            <a:off x="423414" y="1483144"/>
            <a:ext cx="4230278" cy="1937357"/>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46" name="Shape 46" descr="LogoKCJ_3lignes_RGB.png"/>
          <p:cNvPicPr preferRelativeResize="0"/>
          <p:nvPr/>
        </p:nvPicPr>
        <p:blipFill rotWithShape="1">
          <a:blip r:embed="rId3">
            <a:alphaModFix/>
          </a:blip>
          <a:srcRect/>
          <a:stretch/>
        </p:blipFill>
        <p:spPr>
          <a:xfrm>
            <a:off x="222487" y="3774039"/>
            <a:ext cx="2799632" cy="1244279"/>
          </a:xfrm>
          <a:prstGeom prst="rect">
            <a:avLst/>
          </a:prstGeom>
          <a:noFill/>
          <a:ln>
            <a:noFill/>
          </a:ln>
        </p:spPr>
      </p:pic>
      <p:pic>
        <p:nvPicPr>
          <p:cNvPr id="47" name="Shape 47" descr="Untitled-1.png"/>
          <p:cNvPicPr preferRelativeResize="0"/>
          <p:nvPr/>
        </p:nvPicPr>
        <p:blipFill rotWithShape="1">
          <a:blip r:embed="rId4">
            <a:alphaModFix/>
          </a:blip>
          <a:srcRect t="26357" b="1"/>
          <a:stretch/>
        </p:blipFill>
        <p:spPr>
          <a:xfrm>
            <a:off x="1687196" y="0"/>
            <a:ext cx="5664158" cy="195727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En-tête de section">
    <p:spTree>
      <p:nvGrpSpPr>
        <p:cNvPr id="1" name="Shape 48"/>
        <p:cNvGrpSpPr/>
        <p:nvPr/>
      </p:nvGrpSpPr>
      <p:grpSpPr>
        <a:xfrm>
          <a:off x="0" y="0"/>
          <a:ext cx="0" cy="0"/>
          <a:chOff x="0" y="0"/>
          <a:chExt cx="0" cy="0"/>
        </a:xfrm>
      </p:grpSpPr>
      <p:sp>
        <p:nvSpPr>
          <p:cNvPr id="49" name="Shape 49"/>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50" name="Shape 50" descr="KCJ_PPTBandeSymboleOrang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51" name="Shape 51"/>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52" name="Shape 52"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1" name="Shape 11"/>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3175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DC7F9"/>
              </a:buClr>
              <a:buFont typeface="Arial"/>
              <a:buNone/>
              <a:defRPr sz="1200" b="0" i="0" u="none" strike="noStrike" cap="none">
                <a:solidFill>
                  <a:srgbClr val="8DC7F9"/>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DC7F9"/>
              </a:buClr>
              <a:buFont typeface="Arial"/>
              <a:buNone/>
              <a:defRPr sz="1200" b="0" i="0" u="none" strike="noStrike" cap="none">
                <a:solidFill>
                  <a:srgbClr val="8DC7F9"/>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DC7F9"/>
              </a:buClr>
              <a:buSzPct val="25000"/>
              <a:buFont typeface="Arial"/>
              <a:buNone/>
            </a:pPr>
            <a:fld id="{00000000-1234-1234-1234-123412341234}" type="slidenum">
              <a:rPr lang="fr-CA" sz="1200" b="0" i="0" u="none" strike="noStrike" cap="none">
                <a:solidFill>
                  <a:srgbClr val="8DC7F9"/>
                </a:solidFill>
                <a:latin typeface="Arial"/>
                <a:ea typeface="Arial"/>
                <a:cs typeface="Arial"/>
                <a:sym typeface="Arial"/>
              </a:rPr>
              <a:pPr marL="0" marR="0" lvl="0" indent="0" algn="r" rtl="0">
                <a:lnSpc>
                  <a:spcPct val="100000"/>
                </a:lnSpc>
                <a:spcBef>
                  <a:spcPts val="0"/>
                </a:spcBef>
                <a:spcAft>
                  <a:spcPts val="0"/>
                </a:spcAft>
                <a:buClr>
                  <a:srgbClr val="8DC7F9"/>
                </a:buClr>
                <a:buSzPct val="25000"/>
                <a:buFont typeface="Arial"/>
                <a:buNone/>
              </a:pPr>
              <a:t>‹#›</a:t>
            </a:fld>
            <a:endParaRPr lang="fr-CA" sz="1200" b="0" i="0" u="none" strike="noStrike" cap="none">
              <a:solidFill>
                <a:srgbClr val="8DC7F9"/>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457200" y="205979"/>
            <a:ext cx="8229600" cy="8574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21" name="Shape 121"/>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dt" idx="10"/>
          </p:nvPr>
        </p:nvSpPr>
        <p:spPr>
          <a:xfrm>
            <a:off x="457200" y="4767262"/>
            <a:ext cx="2133600"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DC7F9"/>
              </a:buClr>
              <a:buFont typeface="Arial"/>
              <a:buNone/>
              <a:defRPr sz="1200" b="0" i="0" u="none" strike="noStrike" cap="none">
                <a:solidFill>
                  <a:srgbClr val="8DC7F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Shape 123"/>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DC7F9"/>
              </a:buClr>
              <a:buFont typeface="Arial"/>
              <a:buNone/>
              <a:defRPr sz="1200" b="0" i="0" u="none" strike="noStrike" cap="none">
                <a:solidFill>
                  <a:srgbClr val="8DC7F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24" name="Shape 124"/>
          <p:cNvSpPr txBox="1">
            <a:spLocks noGrp="1"/>
          </p:cNvSpPr>
          <p:nvPr>
            <p:ph type="sldNum" idx="12"/>
          </p:nvPr>
        </p:nvSpPr>
        <p:spPr>
          <a:xfrm>
            <a:off x="6553200" y="4767262"/>
            <a:ext cx="2133600" cy="2739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DC7F9"/>
              </a:buClr>
              <a:buSzPct val="25000"/>
              <a:buFont typeface="Arial"/>
              <a:buNone/>
            </a:pPr>
            <a:fld id="{00000000-1234-1234-1234-123412341234}" type="slidenum">
              <a:rPr lang="fr-CA" sz="1200" b="0" i="0" u="none" strike="noStrike" cap="none">
                <a:solidFill>
                  <a:srgbClr val="8DC7F9"/>
                </a:solidFill>
                <a:latin typeface="Arial"/>
                <a:ea typeface="Arial"/>
                <a:cs typeface="Arial"/>
                <a:sym typeface="Arial"/>
              </a:rPr>
              <a:pPr marL="0" marR="0" lvl="0" indent="0" algn="r" rtl="0">
                <a:lnSpc>
                  <a:spcPct val="100000"/>
                </a:lnSpc>
                <a:spcBef>
                  <a:spcPts val="0"/>
                </a:spcBef>
                <a:spcAft>
                  <a:spcPts val="0"/>
                </a:spcAft>
                <a:buClr>
                  <a:srgbClr val="8DC7F9"/>
                </a:buClr>
                <a:buSzPct val="25000"/>
                <a:buFont typeface="Arial"/>
                <a:buNone/>
              </a:pPr>
              <a:t>‹#›</a:t>
            </a:fld>
            <a:endParaRPr lang="fr-CA" sz="1200" b="0" i="0" u="none" strike="noStrike" cap="none">
              <a:solidFill>
                <a:srgbClr val="8DC7F9"/>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9.jpe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mailto:educators@kidscodejeunesse.org"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Shape 265" descr="Illustration_Symbols_2_Orange.png"/>
          <p:cNvPicPr preferRelativeResize="0"/>
          <p:nvPr/>
        </p:nvPicPr>
        <p:blipFill rotWithShape="1">
          <a:blip r:embed="rId3">
            <a:alphaModFix/>
          </a:blip>
          <a:srcRect l="1465" r="1465"/>
          <a:stretch/>
        </p:blipFill>
        <p:spPr>
          <a:xfrm>
            <a:off x="1371096" y="0"/>
            <a:ext cx="7773000" cy="2674500"/>
          </a:xfrm>
          <a:prstGeom prst="rect">
            <a:avLst/>
          </a:prstGeom>
          <a:noFill/>
          <a:ln>
            <a:noFill/>
          </a:ln>
        </p:spPr>
      </p:pic>
      <p:sp>
        <p:nvSpPr>
          <p:cNvPr id="266" name="Shape 266"/>
          <p:cNvSpPr/>
          <p:nvPr/>
        </p:nvSpPr>
        <p:spPr>
          <a:xfrm flipH="1">
            <a:off x="621288" y="1683633"/>
            <a:ext cx="4678197" cy="739199"/>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fr-CA" sz="3000">
                <a:solidFill>
                  <a:schemeClr val="lt1"/>
                </a:solidFill>
                <a:latin typeface="Roboto Mono"/>
                <a:ea typeface="Roboto Mono"/>
                <a:cs typeface="Roboto Mono"/>
                <a:sym typeface="Roboto Mono"/>
              </a:rPr>
              <a:t>I</a:t>
            </a:r>
            <a:r>
              <a:rPr lang="fr-CA" sz="3000" i="0" u="none" strike="noStrike" cap="none">
                <a:solidFill>
                  <a:schemeClr val="lt1"/>
                </a:solidFill>
                <a:latin typeface="Roboto Mono"/>
                <a:ea typeface="Roboto Mono"/>
                <a:cs typeface="Roboto Mono"/>
                <a:sym typeface="Roboto Mono"/>
              </a:rPr>
              <a:t>ntroduction à la</a:t>
            </a:r>
          </a:p>
        </p:txBody>
      </p:sp>
      <p:sp>
        <p:nvSpPr>
          <p:cNvPr id="267" name="Shape 267"/>
          <p:cNvSpPr/>
          <p:nvPr/>
        </p:nvSpPr>
        <p:spPr>
          <a:xfrm flipH="1">
            <a:off x="2445100" y="2674575"/>
            <a:ext cx="6317100" cy="739200"/>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fr-CA" sz="3000" i="0" u="none" strike="noStrike" cap="none">
                <a:solidFill>
                  <a:schemeClr val="lt1"/>
                </a:solidFill>
                <a:latin typeface="Roboto Mono"/>
                <a:ea typeface="Roboto Mono"/>
                <a:cs typeface="Roboto Mono"/>
                <a:sym typeface="Roboto Mono"/>
              </a:rPr>
              <a:t>programmation informatique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4585100" y="1042250"/>
            <a:ext cx="4482600" cy="3807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fr-CA" sz="3000" i="0" u="sng" strike="noStrike" cap="none" dirty="0">
                <a:solidFill>
                  <a:schemeClr val="lt1"/>
                </a:solidFill>
                <a:latin typeface="Roboto Mono"/>
                <a:ea typeface="Roboto Mono"/>
                <a:cs typeface="Roboto Mono"/>
                <a:sym typeface="Roboto Mono"/>
              </a:rPr>
              <a:t>Décomposition</a:t>
            </a:r>
          </a:p>
          <a:p>
            <a:pPr marL="0" marR="0" lvl="0" indent="0" algn="ctr" rtl="0">
              <a:lnSpc>
                <a:spcPct val="100000"/>
              </a:lnSpc>
              <a:spcBef>
                <a:spcPts val="0"/>
              </a:spcBef>
              <a:spcAft>
                <a:spcPts val="0"/>
              </a:spcAft>
              <a:buClr>
                <a:schemeClr val="lt1"/>
              </a:buClr>
              <a:buSzPct val="25000"/>
              <a:buFont typeface="Arial"/>
              <a:buNone/>
            </a:pPr>
            <a:r>
              <a:rPr lang="fr-CA" sz="3000" i="0" u="none" strike="noStrike" cap="none" dirty="0">
                <a:solidFill>
                  <a:schemeClr val="lt1"/>
                </a:solidFill>
                <a:latin typeface="Roboto Mono"/>
                <a:ea typeface="Roboto Mono"/>
                <a:cs typeface="Roboto Mono"/>
                <a:sym typeface="Roboto Mono"/>
              </a:rPr>
              <a:t/>
            </a:r>
            <a:br>
              <a:rPr lang="fr-CA" sz="3000" i="0" u="none" strike="noStrike" cap="none" dirty="0">
                <a:solidFill>
                  <a:schemeClr val="lt1"/>
                </a:solidFill>
                <a:latin typeface="Roboto Mono"/>
                <a:ea typeface="Roboto Mono"/>
                <a:cs typeface="Roboto Mono"/>
                <a:sym typeface="Roboto Mono"/>
              </a:rPr>
            </a:br>
            <a:r>
              <a:rPr lang="fr-CA" i="0" u="none" strike="noStrike" cap="none" dirty="0">
                <a:solidFill>
                  <a:schemeClr val="lt1"/>
                </a:solidFill>
                <a:latin typeface="Roboto Mono"/>
                <a:ea typeface="Roboto Mono"/>
                <a:cs typeface="Roboto Mono"/>
                <a:sym typeface="Roboto Mono"/>
              </a:rPr>
              <a:t>Réduire un problème </a:t>
            </a:r>
            <a:r>
              <a:rPr lang="fr-CA" b="1" i="0" u="none" strike="noStrike" cap="none" dirty="0">
                <a:solidFill>
                  <a:schemeClr val="bg1"/>
                </a:solidFill>
                <a:latin typeface="Roboto Mono"/>
                <a:ea typeface="Roboto Mono"/>
                <a:cs typeface="Roboto Mono"/>
                <a:sym typeface="Roboto Mono"/>
              </a:rPr>
              <a:t>complexe</a:t>
            </a:r>
            <a:r>
              <a:rPr lang="fr-CA" i="0" u="none" strike="noStrike" cap="none" dirty="0">
                <a:solidFill>
                  <a:srgbClr val="EB581D"/>
                </a:solidFill>
                <a:latin typeface="Roboto Mono"/>
                <a:ea typeface="Roboto Mono"/>
                <a:cs typeface="Roboto Mono"/>
                <a:sym typeface="Roboto Mono"/>
              </a:rPr>
              <a:t> </a:t>
            </a:r>
            <a:r>
              <a:rPr lang="fr-CA" i="0" u="none" strike="noStrike" cap="none" dirty="0">
                <a:solidFill>
                  <a:schemeClr val="lt1"/>
                </a:solidFill>
                <a:latin typeface="Roboto Mono"/>
                <a:ea typeface="Roboto Mono"/>
                <a:cs typeface="Roboto Mono"/>
                <a:sym typeface="Roboto Mono"/>
              </a:rPr>
              <a:t>en </a:t>
            </a:r>
            <a:r>
              <a:rPr lang="fr-CA" dirty="0">
                <a:latin typeface="Roboto Mono"/>
                <a:ea typeface="Roboto Mono"/>
                <a:cs typeface="Roboto Mono"/>
                <a:sym typeface="Roboto Mono"/>
              </a:rPr>
              <a:t>éléments</a:t>
            </a:r>
            <a:r>
              <a:rPr lang="fr-CA" i="0" u="none" strike="noStrike" cap="none" dirty="0">
                <a:solidFill>
                  <a:schemeClr val="lt1"/>
                </a:solidFill>
                <a:latin typeface="Roboto Mono"/>
                <a:ea typeface="Roboto Mono"/>
                <a:cs typeface="Roboto Mono"/>
                <a:sym typeface="Roboto Mono"/>
              </a:rPr>
              <a:t> </a:t>
            </a:r>
            <a:r>
              <a:rPr lang="fr-CA" b="1" i="0" u="none" strike="noStrike" cap="none" dirty="0">
                <a:solidFill>
                  <a:schemeClr val="bg1"/>
                </a:solidFill>
                <a:latin typeface="Roboto Mono"/>
                <a:ea typeface="Roboto Mono"/>
                <a:cs typeface="Roboto Mono"/>
                <a:sym typeface="Roboto Mono"/>
              </a:rPr>
              <a:t>simples</a:t>
            </a:r>
          </a:p>
          <a:p>
            <a:pPr marL="0" marR="0" lvl="0" indent="0" algn="l" rtl="0">
              <a:lnSpc>
                <a:spcPct val="100000"/>
              </a:lnSpc>
              <a:spcBef>
                <a:spcPts val="0"/>
              </a:spcBef>
              <a:spcAft>
                <a:spcPts val="0"/>
              </a:spcAft>
              <a:buClr>
                <a:schemeClr val="lt1"/>
              </a:buClr>
              <a:buSzPct val="25000"/>
              <a:buFont typeface="Arial"/>
              <a:buNone/>
            </a:pPr>
            <a:endParaRPr sz="36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1"/>
              </a:buClr>
              <a:buSzPct val="25000"/>
              <a:buFont typeface="Arial"/>
              <a:buNone/>
            </a:pPr>
            <a:endParaRPr sz="3600" b="1" i="0" u="none" strike="noStrike" cap="none" dirty="0">
              <a:solidFill>
                <a:schemeClr val="lt1"/>
              </a:solidFill>
              <a:latin typeface="Arial"/>
              <a:ea typeface="Arial"/>
              <a:cs typeface="Arial"/>
              <a:sym typeface="Arial"/>
            </a:endParaRPr>
          </a:p>
          <a:p>
            <a:pPr marL="0" marR="0" lvl="0" indent="0" algn="l" rtl="0">
              <a:lnSpc>
                <a:spcPct val="100000"/>
              </a:lnSpc>
              <a:spcBef>
                <a:spcPts val="480"/>
              </a:spcBef>
              <a:spcAft>
                <a:spcPts val="0"/>
              </a:spcAft>
              <a:buClr>
                <a:schemeClr val="lt1"/>
              </a:buClr>
              <a:buSzPct val="25000"/>
              <a:buFont typeface="Arial"/>
              <a:buNone/>
            </a:pPr>
            <a:endParaRPr sz="3600" b="0" i="0" u="none" strike="noStrike" cap="none" dirty="0">
              <a:solidFill>
                <a:schemeClr val="lt1"/>
              </a:solidFill>
              <a:latin typeface="Arial"/>
              <a:ea typeface="Arial"/>
              <a:cs typeface="Arial"/>
              <a:sym typeface="Arial"/>
            </a:endParaRPr>
          </a:p>
          <a:p>
            <a:pPr marL="0" marR="0" lvl="0" indent="0" algn="l" rtl="0">
              <a:lnSpc>
                <a:spcPct val="100000"/>
              </a:lnSpc>
              <a:spcBef>
                <a:spcPts val="480"/>
              </a:spcBef>
              <a:spcAft>
                <a:spcPts val="0"/>
              </a:spcAft>
              <a:buClr>
                <a:schemeClr val="lt1"/>
              </a:buClr>
              <a:buSzPct val="25000"/>
              <a:buFont typeface="Arial"/>
              <a:buNone/>
            </a:pPr>
            <a:endParaRPr sz="2400" b="0" i="0" u="none" strike="noStrike" cap="none" dirty="0">
              <a:solidFill>
                <a:schemeClr val="lt1"/>
              </a:solidFill>
              <a:latin typeface="Arial"/>
              <a:ea typeface="Arial"/>
              <a:cs typeface="Arial"/>
              <a:sym typeface="Arial"/>
            </a:endParaRPr>
          </a:p>
        </p:txBody>
      </p:sp>
      <p:sp>
        <p:nvSpPr>
          <p:cNvPr id="360" name="Shape 360"/>
          <p:cNvSpPr txBox="1"/>
          <p:nvPr/>
        </p:nvSpPr>
        <p:spPr>
          <a:xfrm>
            <a:off x="331237" y="407541"/>
            <a:ext cx="3460200" cy="622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4"/>
              </a:buClr>
              <a:buSzPct val="25000"/>
              <a:buFont typeface="Calibri"/>
              <a:buNone/>
            </a:pPr>
            <a:r>
              <a:rPr lang="fr-CA" sz="2400" b="1" i="0" u="none" strike="noStrike" cap="none">
                <a:solidFill>
                  <a:schemeClr val="accent4"/>
                </a:solidFill>
                <a:latin typeface="Roboto Mono"/>
                <a:ea typeface="Roboto Mono"/>
                <a:cs typeface="Roboto Mono"/>
                <a:sym typeface="Roboto Mono"/>
              </a:rPr>
              <a:t>Enseigner à la classe…</a:t>
            </a:r>
          </a:p>
        </p:txBody>
      </p:sp>
      <p:sp>
        <p:nvSpPr>
          <p:cNvPr id="361" name="Shape 361"/>
          <p:cNvSpPr txBox="1"/>
          <p:nvPr/>
        </p:nvSpPr>
        <p:spPr>
          <a:xfrm>
            <a:off x="44650" y="776875"/>
            <a:ext cx="2229600" cy="1598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pic>
        <p:nvPicPr>
          <p:cNvPr id="362" name="Shape 362" descr="todo_list_v5.png"/>
          <p:cNvPicPr preferRelativeResize="0"/>
          <p:nvPr/>
        </p:nvPicPr>
        <p:blipFill rotWithShape="1">
          <a:blip r:embed="rId3">
            <a:alphaModFix/>
          </a:blip>
          <a:srcRect/>
          <a:stretch/>
        </p:blipFill>
        <p:spPr>
          <a:xfrm>
            <a:off x="2115029" y="1030416"/>
            <a:ext cx="1783499" cy="26897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4779381" y="236660"/>
            <a:ext cx="4288419" cy="431629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fr-CA" sz="2600" i="0" u="sng" strike="noStrike" cap="none" dirty="0">
                <a:solidFill>
                  <a:schemeClr val="lt1"/>
                </a:solidFill>
                <a:latin typeface="Roboto Mono"/>
                <a:ea typeface="Roboto Mono"/>
                <a:cs typeface="Roboto Mono"/>
                <a:sym typeface="Roboto Mono"/>
              </a:rPr>
              <a:t>Reconnaissance de schémas</a:t>
            </a:r>
          </a:p>
          <a:p>
            <a:pPr marL="0" marR="0" lvl="0" indent="0" algn="l" rtl="0">
              <a:lnSpc>
                <a:spcPct val="100000"/>
              </a:lnSpc>
              <a:spcBef>
                <a:spcPts val="0"/>
              </a:spcBef>
              <a:spcAft>
                <a:spcPts val="0"/>
              </a:spcAft>
              <a:buClr>
                <a:schemeClr val="lt1"/>
              </a:buClr>
              <a:buSzPct val="25000"/>
              <a:buFont typeface="Arial"/>
              <a:buNone/>
            </a:pPr>
            <a:endParaRPr sz="2800" b="0" i="0" u="sng"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1"/>
              </a:buClr>
              <a:buSzPct val="25000"/>
              <a:buFont typeface="Arial"/>
              <a:buNone/>
            </a:pPr>
            <a:r>
              <a:rPr lang="fr-CA" sz="2200" i="0" u="none" strike="noStrike" cap="none" dirty="0">
                <a:solidFill>
                  <a:schemeClr val="lt1"/>
                </a:solidFill>
                <a:latin typeface="Roboto Mono"/>
                <a:ea typeface="Roboto Mono"/>
                <a:cs typeface="Roboto Mono"/>
                <a:sym typeface="Roboto Mono"/>
              </a:rPr>
              <a:t>Apprendre à identifier et </a:t>
            </a:r>
            <a:r>
              <a:rPr lang="fr-CA" sz="2200" dirty="0">
                <a:latin typeface="Roboto Mono"/>
                <a:ea typeface="Roboto Mono"/>
                <a:cs typeface="Roboto Mono"/>
                <a:sym typeface="Roboto Mono"/>
              </a:rPr>
              <a:t>utiliser</a:t>
            </a:r>
            <a:r>
              <a:rPr lang="fr-CA" sz="2200" i="0" u="none" strike="noStrike" cap="none" dirty="0">
                <a:solidFill>
                  <a:schemeClr val="lt1"/>
                </a:solidFill>
                <a:latin typeface="Roboto Mono"/>
                <a:ea typeface="Roboto Mono"/>
                <a:cs typeface="Roboto Mono"/>
                <a:sym typeface="Roboto Mono"/>
              </a:rPr>
              <a:t> des similarités pour</a:t>
            </a:r>
            <a:br>
              <a:rPr lang="fr-CA" sz="2200" i="0" u="none" strike="noStrike" cap="none" dirty="0">
                <a:solidFill>
                  <a:schemeClr val="lt1"/>
                </a:solidFill>
                <a:latin typeface="Roboto Mono"/>
                <a:ea typeface="Roboto Mono"/>
                <a:cs typeface="Roboto Mono"/>
                <a:sym typeface="Roboto Mono"/>
              </a:rPr>
            </a:br>
            <a:endParaRPr lang="fr-CA" sz="2200" i="0" u="none" strike="noStrike" cap="none" dirty="0">
              <a:solidFill>
                <a:schemeClr val="lt1"/>
              </a:solidFill>
              <a:latin typeface="Roboto Mono"/>
              <a:ea typeface="Roboto Mono"/>
              <a:cs typeface="Roboto Mono"/>
              <a:sym typeface="Roboto Mono"/>
            </a:endParaRPr>
          </a:p>
          <a:p>
            <a:pPr marL="0" marR="0" lvl="0" indent="-38100" algn="l" rtl="0">
              <a:lnSpc>
                <a:spcPct val="100000"/>
              </a:lnSpc>
              <a:spcBef>
                <a:spcPts val="0"/>
              </a:spcBef>
              <a:spcAft>
                <a:spcPts val="0"/>
              </a:spcAft>
              <a:buClr>
                <a:schemeClr val="dk2"/>
              </a:buClr>
              <a:buSzPct val="100000"/>
              <a:buFont typeface="Roboto Mono"/>
              <a:buChar char="•"/>
            </a:pPr>
            <a:r>
              <a:rPr lang="fr-CA" sz="2200" i="1" u="none" strike="noStrike" cap="none" dirty="0">
                <a:solidFill>
                  <a:schemeClr val="lt1"/>
                </a:solidFill>
                <a:latin typeface="Roboto Mono"/>
                <a:ea typeface="Roboto Mono"/>
                <a:cs typeface="Roboto Mono"/>
                <a:sym typeface="Roboto Mono"/>
              </a:rPr>
              <a:t> Simplifier</a:t>
            </a:r>
          </a:p>
          <a:p>
            <a:pPr marL="0" marR="0" lvl="0" indent="-38100" algn="l" rtl="0">
              <a:lnSpc>
                <a:spcPct val="100000"/>
              </a:lnSpc>
              <a:spcBef>
                <a:spcPts val="0"/>
              </a:spcBef>
              <a:spcAft>
                <a:spcPts val="0"/>
              </a:spcAft>
              <a:buClr>
                <a:schemeClr val="dk2"/>
              </a:buClr>
              <a:buSzPct val="100000"/>
              <a:buFont typeface="Roboto Mono"/>
              <a:buChar char="•"/>
            </a:pPr>
            <a:r>
              <a:rPr lang="fr-CA" sz="2200" i="1" u="none" strike="noStrike" cap="none" dirty="0">
                <a:solidFill>
                  <a:schemeClr val="lt1"/>
                </a:solidFill>
                <a:latin typeface="Roboto Mono"/>
                <a:ea typeface="Roboto Mono"/>
                <a:cs typeface="Roboto Mono"/>
                <a:sym typeface="Roboto Mono"/>
              </a:rPr>
              <a:t> R</a:t>
            </a:r>
            <a:r>
              <a:rPr lang="fr-CA" sz="2200" i="1" dirty="0">
                <a:latin typeface="Roboto Mono"/>
                <a:ea typeface="Roboto Mono"/>
                <a:cs typeface="Roboto Mono"/>
                <a:sym typeface="Roboto Mono"/>
              </a:rPr>
              <a:t>accourcir</a:t>
            </a:r>
          </a:p>
          <a:p>
            <a:pPr marL="0" marR="0" lvl="0" indent="-38100" algn="l" rtl="0">
              <a:lnSpc>
                <a:spcPct val="100000"/>
              </a:lnSpc>
              <a:spcBef>
                <a:spcPts val="0"/>
              </a:spcBef>
              <a:spcAft>
                <a:spcPts val="0"/>
              </a:spcAft>
              <a:buClr>
                <a:schemeClr val="dk2"/>
              </a:buClr>
              <a:buSzPct val="100000"/>
              <a:buFont typeface="Roboto Mono"/>
              <a:buChar char="•"/>
            </a:pPr>
            <a:r>
              <a:rPr lang="fr-CA" sz="2200" i="1" u="none" strike="noStrike" cap="none" dirty="0">
                <a:solidFill>
                  <a:schemeClr val="lt1"/>
                </a:solidFill>
                <a:latin typeface="Roboto Mono"/>
                <a:ea typeface="Roboto Mono"/>
                <a:cs typeface="Roboto Mono"/>
                <a:sym typeface="Roboto Mono"/>
              </a:rPr>
              <a:t> Appliquer </a:t>
            </a:r>
            <a:r>
              <a:rPr lang="fr-CA" sz="2200" i="1" u="none" strike="noStrike" cap="none" dirty="0" smtClean="0">
                <a:solidFill>
                  <a:schemeClr val="lt1"/>
                </a:solidFill>
                <a:latin typeface="Roboto Mono"/>
                <a:ea typeface="Roboto Mono"/>
                <a:cs typeface="Roboto Mono"/>
                <a:sym typeface="Roboto Mono"/>
              </a:rPr>
              <a:t>des</a:t>
            </a:r>
          </a:p>
          <a:p>
            <a:pPr marL="0" marR="0" lvl="0" indent="-38100" algn="l" rtl="0">
              <a:lnSpc>
                <a:spcPct val="100000"/>
              </a:lnSpc>
              <a:spcBef>
                <a:spcPts val="0"/>
              </a:spcBef>
              <a:spcAft>
                <a:spcPts val="0"/>
              </a:spcAft>
              <a:buClr>
                <a:schemeClr val="dk2"/>
              </a:buClr>
              <a:buSzPct val="100000"/>
              <a:buFont typeface="Roboto Mono"/>
              <a:buChar char="•"/>
            </a:pPr>
            <a:r>
              <a:rPr lang="fr-CA" sz="2200" i="1" dirty="0" smtClean="0">
                <a:latin typeface="Roboto Mono"/>
                <a:ea typeface="Roboto Mono"/>
                <a:cs typeface="Roboto Mono"/>
                <a:sym typeface="Roboto Mono"/>
              </a:rPr>
              <a:t> </a:t>
            </a:r>
            <a:r>
              <a:rPr lang="fr-CA" sz="2200" i="1" u="none" strike="noStrike" cap="none" dirty="0" smtClean="0">
                <a:solidFill>
                  <a:schemeClr val="lt1"/>
                </a:solidFill>
                <a:latin typeface="Roboto Mono"/>
                <a:ea typeface="Roboto Mono"/>
                <a:cs typeface="Roboto Mono"/>
                <a:sym typeface="Roboto Mono"/>
              </a:rPr>
              <a:t>solutions </a:t>
            </a:r>
            <a:r>
              <a:rPr lang="fr-CA" sz="2200" i="1" u="none" strike="noStrike" cap="none" dirty="0">
                <a:solidFill>
                  <a:schemeClr val="lt1"/>
                </a:solidFill>
                <a:latin typeface="Roboto Mono"/>
                <a:ea typeface="Roboto Mono"/>
                <a:cs typeface="Roboto Mono"/>
                <a:sym typeface="Roboto Mono"/>
              </a:rPr>
              <a:t>semblables</a:t>
            </a:r>
          </a:p>
        </p:txBody>
      </p:sp>
      <p:pic>
        <p:nvPicPr>
          <p:cNvPr id="369" name="Shape 369" descr="faces_vase.jpeg"/>
          <p:cNvPicPr preferRelativeResize="0"/>
          <p:nvPr/>
        </p:nvPicPr>
        <p:blipFill rotWithShape="1">
          <a:blip r:embed="rId3">
            <a:alphaModFix/>
          </a:blip>
          <a:srcRect/>
          <a:stretch/>
        </p:blipFill>
        <p:spPr>
          <a:xfrm>
            <a:off x="721077" y="661252"/>
            <a:ext cx="2936521" cy="38302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body" idx="1"/>
          </p:nvPr>
        </p:nvSpPr>
        <p:spPr>
          <a:xfrm>
            <a:off x="4831603" y="973834"/>
            <a:ext cx="4163200" cy="38077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fr-CA" sz="2800" i="0" strike="noStrike" cap="none" dirty="0" smtClean="0">
                <a:solidFill>
                  <a:schemeClr val="lt1"/>
                </a:solidFill>
                <a:latin typeface="Roboto Mono"/>
                <a:ea typeface="Roboto Mono"/>
                <a:cs typeface="Roboto Mono"/>
                <a:sym typeface="Roboto Mono"/>
              </a:rPr>
              <a:t>  </a:t>
            </a:r>
            <a:r>
              <a:rPr lang="fr-CA" sz="2800" i="0" u="sng" strike="noStrike" cap="none" dirty="0" smtClean="0">
                <a:solidFill>
                  <a:schemeClr val="lt1"/>
                </a:solidFill>
                <a:latin typeface="Roboto Mono"/>
                <a:ea typeface="Roboto Mono"/>
                <a:cs typeface="Roboto Mono"/>
                <a:sym typeface="Roboto Mono"/>
              </a:rPr>
              <a:t>Abstraction</a:t>
            </a:r>
            <a:endParaRPr lang="fr-CA" sz="2800" i="0" u="sng" strike="noStrike" cap="none" dirty="0">
              <a:solidFill>
                <a:schemeClr val="lt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lt1"/>
              </a:buClr>
              <a:buSzPct val="25000"/>
              <a:buFont typeface="Arial"/>
              <a:buNone/>
            </a:pPr>
            <a:endParaRPr sz="2200" i="0" u="sng" strike="noStrike" cap="none" dirty="0">
              <a:solidFill>
                <a:schemeClr val="lt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dk2"/>
              </a:buClr>
              <a:buSzPct val="75000"/>
              <a:buFont typeface="Roboto Mono"/>
              <a:buChar char="•"/>
            </a:pPr>
            <a:r>
              <a:rPr lang="fr-CA" sz="2200" i="1" u="none" strike="noStrike" cap="none" dirty="0">
                <a:solidFill>
                  <a:schemeClr val="lt1"/>
                </a:solidFill>
                <a:latin typeface="Roboto Mono"/>
                <a:ea typeface="Roboto Mono"/>
                <a:cs typeface="Roboto Mono"/>
                <a:sym typeface="Roboto Mono"/>
              </a:rPr>
              <a:t> Réduire à un </a:t>
            </a:r>
            <a:r>
              <a:rPr lang="fr-CA" sz="2200" i="1" u="none" strike="noStrike" cap="none" dirty="0" smtClean="0">
                <a:solidFill>
                  <a:schemeClr val="lt1"/>
                </a:solidFill>
                <a:latin typeface="Roboto Mono"/>
                <a:ea typeface="Roboto Mono"/>
                <a:cs typeface="Roboto Mono"/>
                <a:sym typeface="Roboto Mono"/>
              </a:rPr>
              <a:t>ensemble</a:t>
            </a:r>
          </a:p>
          <a:p>
            <a:pPr marL="0" marR="0" lvl="0" indent="0" algn="l" rtl="0">
              <a:lnSpc>
                <a:spcPct val="100000"/>
              </a:lnSpc>
              <a:spcBef>
                <a:spcPts val="0"/>
              </a:spcBef>
              <a:spcAft>
                <a:spcPts val="0"/>
              </a:spcAft>
              <a:buClr>
                <a:schemeClr val="dk2"/>
              </a:buClr>
              <a:buSzPct val="75000"/>
              <a:buNone/>
            </a:pPr>
            <a:r>
              <a:rPr lang="fr-CA" sz="2200" i="1" dirty="0" smtClean="0">
                <a:latin typeface="Roboto Mono"/>
                <a:ea typeface="Roboto Mono"/>
                <a:cs typeface="Roboto Mono"/>
                <a:sym typeface="Roboto Mono"/>
              </a:rPr>
              <a:t>  </a:t>
            </a:r>
            <a:r>
              <a:rPr lang="fr-CA" sz="2200" i="1" u="none" strike="noStrike" cap="none" dirty="0" smtClean="0">
                <a:solidFill>
                  <a:schemeClr val="lt1"/>
                </a:solidFill>
                <a:latin typeface="Roboto Mono"/>
                <a:ea typeface="Roboto Mono"/>
                <a:cs typeface="Roboto Mono"/>
                <a:sym typeface="Roboto Mono"/>
              </a:rPr>
              <a:t>de </a:t>
            </a:r>
            <a:r>
              <a:rPr lang="fr-CA" sz="2200" b="1" i="1" u="none" strike="noStrike" cap="none" dirty="0" smtClean="0">
                <a:solidFill>
                  <a:schemeClr val="bg1"/>
                </a:solidFill>
                <a:latin typeface="Roboto Mono"/>
                <a:ea typeface="Roboto Mono"/>
                <a:cs typeface="Roboto Mono"/>
                <a:sym typeface="Roboto Mono"/>
              </a:rPr>
              <a:t>caractéristiques</a:t>
            </a:r>
          </a:p>
          <a:p>
            <a:pPr marL="0" marR="0" lvl="0" indent="0" algn="l" rtl="0">
              <a:lnSpc>
                <a:spcPct val="100000"/>
              </a:lnSpc>
              <a:spcBef>
                <a:spcPts val="0"/>
              </a:spcBef>
              <a:spcAft>
                <a:spcPts val="0"/>
              </a:spcAft>
              <a:buClr>
                <a:schemeClr val="dk2"/>
              </a:buClr>
              <a:buSzPct val="75000"/>
              <a:buNone/>
            </a:pPr>
            <a:r>
              <a:rPr lang="fr-CA" sz="2200" b="1" i="1" u="none" strike="noStrike" cap="none" dirty="0" smtClean="0">
                <a:solidFill>
                  <a:schemeClr val="bg1"/>
                </a:solidFill>
                <a:latin typeface="Roboto Mono"/>
                <a:ea typeface="Roboto Mono"/>
                <a:cs typeface="Roboto Mono"/>
                <a:sym typeface="Roboto Mono"/>
              </a:rPr>
              <a:t>  essentielles</a:t>
            </a:r>
            <a:endParaRPr lang="fr-CA" sz="2200" b="1" i="1" u="none" strike="noStrike" cap="none" dirty="0">
              <a:solidFill>
                <a:schemeClr val="bg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dk2"/>
              </a:buClr>
              <a:buSzPct val="75000"/>
              <a:buFont typeface="Roboto Mono"/>
              <a:buChar char="•"/>
            </a:pPr>
            <a:r>
              <a:rPr lang="fr-CA" sz="2200" i="1" u="none" strike="noStrike" cap="none" dirty="0">
                <a:solidFill>
                  <a:schemeClr val="lt1"/>
                </a:solidFill>
                <a:latin typeface="Roboto Mono"/>
                <a:ea typeface="Roboto Mono"/>
                <a:cs typeface="Roboto Mono"/>
                <a:sym typeface="Roboto Mono"/>
              </a:rPr>
              <a:t> Résumer</a:t>
            </a:r>
          </a:p>
          <a:p>
            <a:pPr marL="0" marR="0" lvl="0" indent="0" algn="l" rtl="0">
              <a:lnSpc>
                <a:spcPct val="100000"/>
              </a:lnSpc>
              <a:spcBef>
                <a:spcPts val="0"/>
              </a:spcBef>
              <a:spcAft>
                <a:spcPts val="0"/>
              </a:spcAft>
              <a:buClr>
                <a:schemeClr val="dk2"/>
              </a:buClr>
              <a:buSzPct val="75000"/>
              <a:buFont typeface="Roboto Mono"/>
              <a:buChar char="•"/>
            </a:pPr>
            <a:r>
              <a:rPr lang="fr-CA" sz="2200" i="1" u="none" strike="noStrike" cap="none" dirty="0">
                <a:solidFill>
                  <a:schemeClr val="lt1"/>
                </a:solidFill>
                <a:latin typeface="Roboto Mono"/>
                <a:ea typeface="Roboto Mono"/>
                <a:cs typeface="Roboto Mono"/>
                <a:sym typeface="Roboto Mono"/>
              </a:rPr>
              <a:t> Modèles non réalistes</a:t>
            </a:r>
          </a:p>
        </p:txBody>
      </p:sp>
      <p:pic>
        <p:nvPicPr>
          <p:cNvPr id="376" name="Shape 376" descr="globe.jpg"/>
          <p:cNvPicPr preferRelativeResize="0"/>
          <p:nvPr/>
        </p:nvPicPr>
        <p:blipFill rotWithShape="1">
          <a:blip r:embed="rId3">
            <a:alphaModFix/>
          </a:blip>
          <a:srcRect/>
          <a:stretch/>
        </p:blipFill>
        <p:spPr>
          <a:xfrm>
            <a:off x="373153" y="405324"/>
            <a:ext cx="2088608" cy="1811283"/>
          </a:xfrm>
          <a:prstGeom prst="rect">
            <a:avLst/>
          </a:prstGeom>
          <a:noFill/>
          <a:ln>
            <a:noFill/>
          </a:ln>
        </p:spPr>
      </p:pic>
      <p:pic>
        <p:nvPicPr>
          <p:cNvPr id="377" name="Shape 377" descr="world2016Q2pie.png"/>
          <p:cNvPicPr preferRelativeResize="0"/>
          <p:nvPr/>
        </p:nvPicPr>
        <p:blipFill rotWithShape="1">
          <a:blip r:embed="rId4">
            <a:alphaModFix/>
          </a:blip>
          <a:srcRect/>
          <a:stretch/>
        </p:blipFill>
        <p:spPr>
          <a:xfrm>
            <a:off x="685800" y="2496343"/>
            <a:ext cx="3028206" cy="1675607"/>
          </a:xfrm>
          <a:prstGeom prst="rect">
            <a:avLst/>
          </a:prstGeom>
          <a:noFill/>
          <a:ln>
            <a:noFill/>
          </a:ln>
        </p:spPr>
      </p:pic>
      <p:pic>
        <p:nvPicPr>
          <p:cNvPr id="378" name="Shape 378" descr="scratch_cat_sprite.png"/>
          <p:cNvPicPr preferRelativeResize="0"/>
          <p:nvPr/>
        </p:nvPicPr>
        <p:blipFill rotWithShape="1">
          <a:blip r:embed="rId5">
            <a:alphaModFix/>
          </a:blip>
          <a:srcRect/>
          <a:stretch/>
        </p:blipFill>
        <p:spPr>
          <a:xfrm>
            <a:off x="2461761" y="566005"/>
            <a:ext cx="1576839" cy="170094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4715932" y="535697"/>
            <a:ext cx="4216500" cy="3807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fr-CA" sz="2800" i="0" u="none" strike="noStrike" cap="none" dirty="0">
                <a:solidFill>
                  <a:schemeClr val="lt1"/>
                </a:solidFill>
                <a:latin typeface="Roboto Mono"/>
                <a:ea typeface="Roboto Mono"/>
                <a:cs typeface="Roboto Mono"/>
                <a:sym typeface="Roboto Mono"/>
              </a:rPr>
              <a:t>Mise en pratique de</a:t>
            </a:r>
          </a:p>
          <a:p>
            <a:pPr marL="0" marR="0" lvl="0" indent="0" algn="ctr" rtl="0">
              <a:lnSpc>
                <a:spcPct val="100000"/>
              </a:lnSpc>
              <a:spcBef>
                <a:spcPts val="0"/>
              </a:spcBef>
              <a:spcAft>
                <a:spcPts val="0"/>
              </a:spcAft>
              <a:buClr>
                <a:schemeClr val="lt1"/>
              </a:buClr>
              <a:buSzPct val="25000"/>
              <a:buFont typeface="Arial"/>
              <a:buNone/>
            </a:pPr>
            <a:endParaRPr sz="2800" i="0" u="none"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lt1"/>
              </a:buClr>
              <a:buSzPct val="25000"/>
              <a:buFont typeface="Arial"/>
              <a:buNone/>
            </a:pPr>
            <a:r>
              <a:rPr lang="fr-CA" sz="2800" i="1" u="none" strike="noStrike" cap="none" dirty="0">
                <a:solidFill>
                  <a:schemeClr val="lt1"/>
                </a:solidFill>
                <a:latin typeface="Roboto Mono"/>
                <a:ea typeface="Roboto Mono"/>
                <a:cs typeface="Roboto Mono"/>
                <a:sym typeface="Roboto Mono"/>
              </a:rPr>
              <a:t>la reconnaissance de modèles</a:t>
            </a:r>
          </a:p>
          <a:p>
            <a:pPr marL="0" marR="0" lvl="0" indent="0" algn="ctr" rtl="0">
              <a:lnSpc>
                <a:spcPct val="150000"/>
              </a:lnSpc>
              <a:spcBef>
                <a:spcPts val="0"/>
              </a:spcBef>
              <a:spcAft>
                <a:spcPts val="0"/>
              </a:spcAft>
              <a:buClr>
                <a:schemeClr val="lt1"/>
              </a:buClr>
              <a:buSzPct val="25000"/>
              <a:buFont typeface="Arial"/>
              <a:buNone/>
            </a:pPr>
            <a:r>
              <a:rPr lang="fr-CA" sz="2800" i="0" u="none" strike="noStrike" cap="none" dirty="0">
                <a:solidFill>
                  <a:schemeClr val="lt1"/>
                </a:solidFill>
                <a:latin typeface="Roboto Mono"/>
                <a:ea typeface="Roboto Mono"/>
                <a:cs typeface="Roboto Mono"/>
                <a:sym typeface="Roboto Mono"/>
              </a:rPr>
              <a:t>et</a:t>
            </a:r>
          </a:p>
          <a:p>
            <a:pPr marL="0" marR="0" lvl="0" indent="0" algn="ctr" rtl="0">
              <a:lnSpc>
                <a:spcPct val="150000"/>
              </a:lnSpc>
              <a:spcBef>
                <a:spcPts val="0"/>
              </a:spcBef>
              <a:spcAft>
                <a:spcPts val="0"/>
              </a:spcAft>
              <a:buClr>
                <a:schemeClr val="lt1"/>
              </a:buClr>
              <a:buSzPct val="25000"/>
              <a:buFont typeface="Arial"/>
              <a:buNone/>
            </a:pPr>
            <a:r>
              <a:rPr lang="fr-CA" sz="2800" i="1" u="none" strike="noStrike" cap="none" dirty="0">
                <a:solidFill>
                  <a:schemeClr val="lt1"/>
                </a:solidFill>
                <a:latin typeface="Roboto Mono"/>
                <a:ea typeface="Roboto Mono"/>
                <a:cs typeface="Roboto Mono"/>
                <a:sym typeface="Roboto Mono"/>
              </a:rPr>
              <a:t>d’abstraction</a:t>
            </a:r>
          </a:p>
        </p:txBody>
      </p:sp>
      <p:pic>
        <p:nvPicPr>
          <p:cNvPr id="385" name="Shape 385" descr="triangle_pattern.png"/>
          <p:cNvPicPr preferRelativeResize="0"/>
          <p:nvPr/>
        </p:nvPicPr>
        <p:blipFill rotWithShape="1">
          <a:blip r:embed="rId3">
            <a:alphaModFix/>
          </a:blip>
          <a:srcRect/>
          <a:stretch/>
        </p:blipFill>
        <p:spPr>
          <a:xfrm>
            <a:off x="444133" y="930637"/>
            <a:ext cx="3309451" cy="353821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body" idx="1"/>
          </p:nvPr>
        </p:nvSpPr>
        <p:spPr>
          <a:xfrm>
            <a:off x="5181600" y="742950"/>
            <a:ext cx="3239100" cy="3807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fr-CA" sz="3000" i="0" u="sng" strike="noStrike" cap="none" dirty="0">
                <a:solidFill>
                  <a:schemeClr val="lt1"/>
                </a:solidFill>
                <a:latin typeface="Roboto Mono"/>
                <a:ea typeface="Roboto Mono"/>
                <a:cs typeface="Roboto Mono"/>
                <a:sym typeface="Roboto Mono"/>
              </a:rPr>
              <a:t>Logique</a:t>
            </a:r>
          </a:p>
          <a:p>
            <a:pPr marL="0" marR="0" lvl="0" indent="0" algn="l" rtl="0">
              <a:lnSpc>
                <a:spcPct val="100000"/>
              </a:lnSpc>
              <a:spcBef>
                <a:spcPts val="0"/>
              </a:spcBef>
              <a:spcAft>
                <a:spcPts val="0"/>
              </a:spcAft>
              <a:buClr>
                <a:schemeClr val="lt1"/>
              </a:buClr>
              <a:buSzPct val="25000"/>
              <a:buFont typeface="Arial"/>
              <a:buNone/>
            </a:pPr>
            <a:endParaRPr sz="3600" b="0"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ct val="25000"/>
              <a:buFont typeface="Arial"/>
              <a:buNone/>
            </a:pPr>
            <a:r>
              <a:rPr lang="fr-CA" i="0" u="none" strike="noStrike" cap="none" dirty="0">
                <a:solidFill>
                  <a:schemeClr val="lt1"/>
                </a:solidFill>
                <a:latin typeface="Roboto Mono"/>
                <a:ea typeface="Roboto Mono"/>
                <a:cs typeface="Roboto Mono"/>
                <a:sym typeface="Roboto Mono"/>
              </a:rPr>
              <a:t>Analyzer </a:t>
            </a:r>
          </a:p>
          <a:p>
            <a:pPr marL="0" marR="0" lvl="0" indent="0" algn="ctr" rtl="0">
              <a:lnSpc>
                <a:spcPct val="100000"/>
              </a:lnSpc>
              <a:spcBef>
                <a:spcPts val="0"/>
              </a:spcBef>
              <a:spcAft>
                <a:spcPts val="0"/>
              </a:spcAft>
              <a:buClr>
                <a:schemeClr val="lt1"/>
              </a:buClr>
              <a:buSzPct val="25000"/>
              <a:buFont typeface="Arial"/>
              <a:buNone/>
            </a:pPr>
            <a:r>
              <a:rPr lang="fr-CA" i="0" u="none" strike="noStrike" cap="none" dirty="0">
                <a:solidFill>
                  <a:schemeClr val="lt1"/>
                </a:solidFill>
                <a:latin typeface="Roboto Mono"/>
                <a:ea typeface="Roboto Mono"/>
                <a:cs typeface="Roboto Mono"/>
                <a:sym typeface="Roboto Mono"/>
              </a:rPr>
              <a:t>et </a:t>
            </a:r>
            <a:br>
              <a:rPr lang="fr-CA" i="0" u="none" strike="noStrike" cap="none" dirty="0">
                <a:solidFill>
                  <a:schemeClr val="lt1"/>
                </a:solidFill>
                <a:latin typeface="Roboto Mono"/>
                <a:ea typeface="Roboto Mono"/>
                <a:cs typeface="Roboto Mono"/>
                <a:sym typeface="Roboto Mono"/>
              </a:rPr>
            </a:br>
            <a:r>
              <a:rPr lang="fr-CA" i="0" u="none" strike="noStrike" cap="none" dirty="0">
                <a:solidFill>
                  <a:schemeClr val="lt1"/>
                </a:solidFill>
                <a:latin typeface="Roboto Mono"/>
                <a:ea typeface="Roboto Mono"/>
                <a:cs typeface="Roboto Mono"/>
                <a:sym typeface="Roboto Mono"/>
              </a:rPr>
              <a:t>prédire </a:t>
            </a:r>
            <a:br>
              <a:rPr lang="fr-CA" i="0" u="none" strike="noStrike" cap="none" dirty="0">
                <a:solidFill>
                  <a:schemeClr val="lt1"/>
                </a:solidFill>
                <a:latin typeface="Roboto Mono"/>
                <a:ea typeface="Roboto Mono"/>
                <a:cs typeface="Roboto Mono"/>
                <a:sym typeface="Roboto Mono"/>
              </a:rPr>
            </a:br>
            <a:r>
              <a:rPr lang="fr-CA" i="0" u="none" strike="noStrike" cap="none" dirty="0">
                <a:solidFill>
                  <a:schemeClr val="lt1"/>
                </a:solidFill>
                <a:latin typeface="Roboto Mono"/>
                <a:ea typeface="Roboto Mono"/>
                <a:cs typeface="Roboto Mono"/>
                <a:sym typeface="Roboto Mono"/>
              </a:rPr>
              <a:t/>
            </a:r>
            <a:br>
              <a:rPr lang="fr-CA" i="0" u="none" strike="noStrike" cap="none" dirty="0">
                <a:solidFill>
                  <a:schemeClr val="lt1"/>
                </a:solidFill>
                <a:latin typeface="Roboto Mono"/>
                <a:ea typeface="Roboto Mono"/>
                <a:cs typeface="Roboto Mono"/>
                <a:sym typeface="Roboto Mono"/>
              </a:rPr>
            </a:br>
            <a:r>
              <a:rPr lang="fr-CA" i="0" u="none" strike="noStrike" cap="none" dirty="0">
                <a:solidFill>
                  <a:schemeClr val="lt1"/>
                </a:solidFill>
                <a:latin typeface="Roboto Mono"/>
                <a:ea typeface="Roboto Mono"/>
                <a:cs typeface="Roboto Mono"/>
                <a:sym typeface="Roboto Mono"/>
              </a:rPr>
              <a:t>(cause &amp; effet)</a:t>
            </a:r>
          </a:p>
        </p:txBody>
      </p:sp>
      <p:sp>
        <p:nvSpPr>
          <p:cNvPr id="392" name="Shape 392"/>
          <p:cNvSpPr txBox="1"/>
          <p:nvPr/>
        </p:nvSpPr>
        <p:spPr>
          <a:xfrm>
            <a:off x="97500" y="997050"/>
            <a:ext cx="4398300" cy="3479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fr-CA" sz="2400" i="0" u="none" strike="noStrike" cap="none" dirty="0">
                <a:solidFill>
                  <a:schemeClr val="dk1"/>
                </a:solidFill>
                <a:latin typeface="Roboto Mono"/>
                <a:ea typeface="Roboto Mono"/>
                <a:cs typeface="Roboto Mono"/>
                <a:sym typeface="Roboto Mono"/>
              </a:rPr>
              <a:t>Défi de pensée informatique:</a:t>
            </a:r>
          </a:p>
          <a:p>
            <a:pPr marL="0" marR="0" lvl="0" indent="0" algn="l" rtl="0">
              <a:lnSpc>
                <a:spcPct val="100000"/>
              </a:lnSpc>
              <a:spcBef>
                <a:spcPts val="0"/>
              </a:spcBef>
              <a:spcAft>
                <a:spcPts val="0"/>
              </a:spcAft>
              <a:buClr>
                <a:srgbClr val="000000"/>
              </a:buClr>
              <a:buFont typeface="Arial"/>
              <a:buNone/>
            </a:pPr>
            <a:endParaRPr sz="2400" i="0" u="none" strike="noStrike" cap="none" dirty="0">
              <a:solidFill>
                <a:srgbClr val="FF8B33"/>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dk2"/>
              </a:buClr>
              <a:buSzPct val="25000"/>
              <a:buFont typeface="Avenir"/>
              <a:buNone/>
            </a:pPr>
            <a:r>
              <a:rPr lang="fr-CA" sz="2200" b="1" i="0" u="none" strike="noStrike" cap="none" dirty="0">
                <a:solidFill>
                  <a:schemeClr val="dk2"/>
                </a:solidFill>
                <a:latin typeface="Roboto Mono"/>
                <a:ea typeface="Roboto Mono"/>
                <a:cs typeface="Roboto Mono"/>
                <a:sym typeface="Roboto Mono"/>
              </a:rPr>
              <a:t>Si aujourd’hui c</a:t>
            </a:r>
            <a:r>
              <a:rPr lang="fr-CA" sz="2200" b="1" dirty="0">
                <a:solidFill>
                  <a:schemeClr val="dk2"/>
                </a:solidFill>
                <a:latin typeface="Roboto Mono"/>
                <a:ea typeface="Roboto Mono"/>
                <a:cs typeface="Roboto Mono"/>
                <a:sym typeface="Roboto Mono"/>
              </a:rPr>
              <a:t>’</a:t>
            </a:r>
            <a:r>
              <a:rPr lang="fr-CA" sz="2200" b="1" i="0" u="none" strike="noStrike" cap="none" dirty="0">
                <a:solidFill>
                  <a:schemeClr val="dk2"/>
                </a:solidFill>
                <a:latin typeface="Roboto Mono"/>
                <a:ea typeface="Roboto Mono"/>
                <a:cs typeface="Roboto Mono"/>
                <a:sym typeface="Roboto Mono"/>
              </a:rPr>
              <a:t>est vendredi, quel est le jour après le jour avant le jour avant demain?</a:t>
            </a:r>
          </a:p>
          <a:p>
            <a:pPr marL="0" marR="0" lvl="0" indent="0" algn="l" rtl="0">
              <a:lnSpc>
                <a:spcPct val="100000"/>
              </a:lnSpc>
              <a:spcBef>
                <a:spcPts val="0"/>
              </a:spcBef>
              <a:spcAft>
                <a:spcPts val="0"/>
              </a:spcAft>
              <a:buClr>
                <a:srgbClr val="FF8B33"/>
              </a:buClr>
              <a:buSzPct val="25000"/>
              <a:buFont typeface="Calibri"/>
              <a:buNone/>
            </a:pPr>
            <a:r>
              <a:rPr lang="fr-CA" sz="2400" b="0" i="0" u="none" strike="noStrike" cap="none" dirty="0">
                <a:solidFill>
                  <a:srgbClr val="FF8B33"/>
                </a:solidFill>
                <a:latin typeface="Calibri"/>
                <a:ea typeface="Calibri"/>
                <a:cs typeface="Calibri"/>
                <a:sym typeface="Calibri"/>
              </a:rPr>
              <a:t> </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body" idx="1"/>
          </p:nvPr>
        </p:nvSpPr>
        <p:spPr>
          <a:xfrm>
            <a:off x="4631267" y="1247852"/>
            <a:ext cx="4512600" cy="41547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fr-CA" sz="2800" i="0" u="none" strike="noStrike" cap="none" dirty="0">
                <a:solidFill>
                  <a:schemeClr val="lt1"/>
                </a:solidFill>
                <a:latin typeface="Roboto Mono"/>
                <a:ea typeface="Roboto Mono"/>
                <a:cs typeface="Roboto Mono"/>
                <a:sym typeface="Roboto Mono"/>
              </a:rPr>
              <a:t>Mise en pratique:</a:t>
            </a:r>
          </a:p>
          <a:p>
            <a:pPr marL="0" marR="0" lvl="0" indent="0" algn="ctr" rtl="0">
              <a:lnSpc>
                <a:spcPct val="100000"/>
              </a:lnSpc>
              <a:spcBef>
                <a:spcPts val="0"/>
              </a:spcBef>
              <a:spcAft>
                <a:spcPts val="0"/>
              </a:spcAft>
              <a:buClr>
                <a:schemeClr val="lt1"/>
              </a:buClr>
              <a:buSzPct val="25000"/>
              <a:buFont typeface="Arial"/>
              <a:buNone/>
            </a:pPr>
            <a:endParaRPr i="0" u="none"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lt1"/>
              </a:buClr>
              <a:buSzPct val="25000"/>
              <a:buFont typeface="Arial"/>
              <a:buNone/>
            </a:pPr>
            <a:r>
              <a:rPr lang="fr-CA" i="1" u="none" strike="noStrike" cap="none" dirty="0">
                <a:solidFill>
                  <a:srgbClr val="FFFFFF"/>
                </a:solidFill>
                <a:latin typeface="Roboto Mono"/>
                <a:ea typeface="Roboto Mono"/>
                <a:cs typeface="Roboto Mono"/>
                <a:sym typeface="Roboto Mono"/>
              </a:rPr>
              <a:t>décomposition</a:t>
            </a:r>
            <a:r>
              <a:rPr lang="fr-CA" i="1" u="none" strike="noStrike" cap="none" dirty="0">
                <a:solidFill>
                  <a:schemeClr val="lt1"/>
                </a:solidFill>
                <a:latin typeface="Roboto Mono"/>
                <a:ea typeface="Roboto Mono"/>
                <a:cs typeface="Roboto Mono"/>
                <a:sym typeface="Roboto Mono"/>
              </a:rPr>
              <a:t>,</a:t>
            </a:r>
          </a:p>
          <a:p>
            <a:pPr marL="0" marR="0" lvl="0" indent="0" algn="ctr" rtl="0">
              <a:lnSpc>
                <a:spcPct val="100000"/>
              </a:lnSpc>
              <a:spcBef>
                <a:spcPts val="0"/>
              </a:spcBef>
              <a:spcAft>
                <a:spcPts val="0"/>
              </a:spcAft>
              <a:buClr>
                <a:schemeClr val="lt1"/>
              </a:buClr>
              <a:buSzPct val="25000"/>
              <a:buFont typeface="Arial"/>
              <a:buNone/>
            </a:pPr>
            <a:r>
              <a:rPr lang="fr-CA" i="1" u="none" strike="noStrike" cap="none" dirty="0">
                <a:solidFill>
                  <a:schemeClr val="lt1"/>
                </a:solidFill>
                <a:latin typeface="Roboto Mono"/>
                <a:ea typeface="Roboto Mono"/>
                <a:cs typeface="Roboto Mono"/>
                <a:sym typeface="Roboto Mono"/>
              </a:rPr>
              <a:t> logique </a:t>
            </a:r>
          </a:p>
          <a:p>
            <a:pPr marL="0" marR="0" lvl="0" indent="0" algn="ctr" rtl="0">
              <a:lnSpc>
                <a:spcPct val="100000"/>
              </a:lnSpc>
              <a:spcBef>
                <a:spcPts val="0"/>
              </a:spcBef>
              <a:spcAft>
                <a:spcPts val="0"/>
              </a:spcAft>
              <a:buClr>
                <a:schemeClr val="lt1"/>
              </a:buClr>
              <a:buSzPct val="25000"/>
              <a:buFont typeface="Arial"/>
              <a:buNone/>
            </a:pPr>
            <a:r>
              <a:rPr lang="fr-CA" i="0" u="none" strike="noStrike" cap="none" dirty="0">
                <a:solidFill>
                  <a:schemeClr val="lt1"/>
                </a:solidFill>
                <a:latin typeface="Roboto Mono"/>
                <a:ea typeface="Roboto Mono"/>
                <a:cs typeface="Roboto Mono"/>
                <a:sym typeface="Roboto Mono"/>
              </a:rPr>
              <a:t>et </a:t>
            </a:r>
          </a:p>
          <a:p>
            <a:pPr marL="0" marR="0" lvl="0" indent="0" algn="ctr" rtl="0">
              <a:lnSpc>
                <a:spcPct val="100000"/>
              </a:lnSpc>
              <a:spcBef>
                <a:spcPts val="0"/>
              </a:spcBef>
              <a:spcAft>
                <a:spcPts val="0"/>
              </a:spcAft>
              <a:buClr>
                <a:schemeClr val="lt1"/>
              </a:buClr>
              <a:buSzPct val="25000"/>
              <a:buFont typeface="Arial"/>
              <a:buNone/>
            </a:pPr>
            <a:r>
              <a:rPr lang="fr-CA" i="1" u="none" strike="noStrike" cap="none" dirty="0">
                <a:solidFill>
                  <a:srgbClr val="FFFFFF"/>
                </a:solidFill>
                <a:latin typeface="Roboto Mono"/>
                <a:ea typeface="Roboto Mono"/>
                <a:cs typeface="Roboto Mono"/>
                <a:sym typeface="Roboto Mono"/>
              </a:rPr>
              <a:t>reconnaissance des schémas</a:t>
            </a:r>
          </a:p>
        </p:txBody>
      </p:sp>
      <p:sp>
        <p:nvSpPr>
          <p:cNvPr id="399" name="Shape 399"/>
          <p:cNvSpPr txBox="1"/>
          <p:nvPr/>
        </p:nvSpPr>
        <p:spPr>
          <a:xfrm>
            <a:off x="326100" y="1454250"/>
            <a:ext cx="4398300" cy="3479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venir"/>
              <a:buNone/>
            </a:pPr>
            <a:r>
              <a:rPr lang="fr-CA" sz="2200" b="1" i="0" u="none" strike="noStrike" cap="none" dirty="0">
                <a:solidFill>
                  <a:schemeClr val="dk1"/>
                </a:solidFill>
                <a:latin typeface="Roboto Mono"/>
                <a:ea typeface="Roboto Mono"/>
                <a:cs typeface="Roboto Mono"/>
                <a:sym typeface="Roboto Mono"/>
              </a:rPr>
              <a:t>Si aujourd’hui c</a:t>
            </a:r>
            <a:r>
              <a:rPr lang="fr-CA" sz="2200" b="1" dirty="0">
                <a:solidFill>
                  <a:schemeClr val="dk1"/>
                </a:solidFill>
                <a:latin typeface="Roboto Mono"/>
                <a:ea typeface="Roboto Mono"/>
                <a:cs typeface="Roboto Mono"/>
                <a:sym typeface="Roboto Mono"/>
              </a:rPr>
              <a:t>’</a:t>
            </a:r>
            <a:r>
              <a:rPr lang="fr-CA" sz="2200" b="1" i="0" u="none" strike="noStrike" cap="none" dirty="0">
                <a:solidFill>
                  <a:schemeClr val="dk1"/>
                </a:solidFill>
                <a:latin typeface="Roboto Mono"/>
                <a:ea typeface="Roboto Mono"/>
                <a:cs typeface="Roboto Mono"/>
                <a:sym typeface="Roboto Mono"/>
              </a:rPr>
              <a:t>est </a:t>
            </a:r>
            <a:r>
              <a:rPr lang="fr-CA" sz="2200" b="1" i="0" u="none" strike="noStrike" cap="none" dirty="0">
                <a:solidFill>
                  <a:schemeClr val="dk2"/>
                </a:solidFill>
                <a:latin typeface="Roboto Mono"/>
                <a:ea typeface="Roboto Mono"/>
                <a:cs typeface="Roboto Mono"/>
                <a:sym typeface="Roboto Mono"/>
              </a:rPr>
              <a:t>vendredi</a:t>
            </a:r>
            <a:r>
              <a:rPr lang="fr-CA" sz="2200" b="1" i="0" u="none" strike="noStrike" cap="none" dirty="0">
                <a:solidFill>
                  <a:schemeClr val="dk1"/>
                </a:solidFill>
                <a:latin typeface="Roboto Mono"/>
                <a:ea typeface="Roboto Mono"/>
                <a:cs typeface="Roboto Mono"/>
                <a:sym typeface="Roboto Mono"/>
              </a:rPr>
              <a:t>, quel est </a:t>
            </a:r>
          </a:p>
          <a:p>
            <a:pPr marL="0" marR="0" lvl="0" indent="0" algn="l" rtl="0">
              <a:lnSpc>
                <a:spcPct val="100000"/>
              </a:lnSpc>
              <a:spcBef>
                <a:spcPts val="0"/>
              </a:spcBef>
              <a:spcAft>
                <a:spcPts val="0"/>
              </a:spcAft>
              <a:buClr>
                <a:schemeClr val="dk1"/>
              </a:buClr>
              <a:buSzPct val="25000"/>
              <a:buFont typeface="Avenir"/>
              <a:buNone/>
            </a:pPr>
            <a:r>
              <a:rPr lang="fr-CA" sz="2200" b="1" i="0" u="none" strike="noStrike" cap="none" dirty="0">
                <a:solidFill>
                  <a:schemeClr val="dk1"/>
                </a:solidFill>
                <a:latin typeface="Roboto Mono"/>
                <a:ea typeface="Roboto Mono"/>
                <a:cs typeface="Roboto Mono"/>
                <a:sym typeface="Roboto Mono"/>
              </a:rPr>
              <a:t>le jour après </a:t>
            </a:r>
          </a:p>
          <a:p>
            <a:pPr marL="0" marR="0" lvl="0" indent="0" algn="l" rtl="0">
              <a:lnSpc>
                <a:spcPct val="100000"/>
              </a:lnSpc>
              <a:spcBef>
                <a:spcPts val="0"/>
              </a:spcBef>
              <a:spcAft>
                <a:spcPts val="0"/>
              </a:spcAft>
              <a:buClr>
                <a:schemeClr val="dk1"/>
              </a:buClr>
              <a:buSzPct val="25000"/>
              <a:buFont typeface="Avenir"/>
              <a:buNone/>
            </a:pPr>
            <a:r>
              <a:rPr lang="fr-CA" sz="2200" b="1" i="0" u="none" strike="noStrike" cap="none" dirty="0">
                <a:solidFill>
                  <a:schemeClr val="dk1"/>
                </a:solidFill>
                <a:latin typeface="Roboto Mono"/>
                <a:ea typeface="Roboto Mono"/>
                <a:cs typeface="Roboto Mono"/>
                <a:sym typeface="Roboto Mono"/>
              </a:rPr>
              <a:t>le jour avant </a:t>
            </a:r>
          </a:p>
          <a:p>
            <a:pPr marL="0" marR="0" lvl="0" indent="0" algn="l" rtl="0">
              <a:lnSpc>
                <a:spcPct val="100000"/>
              </a:lnSpc>
              <a:spcBef>
                <a:spcPts val="0"/>
              </a:spcBef>
              <a:spcAft>
                <a:spcPts val="0"/>
              </a:spcAft>
              <a:buClr>
                <a:schemeClr val="dk1"/>
              </a:buClr>
              <a:buSzPct val="25000"/>
              <a:buFont typeface="Avenir"/>
              <a:buNone/>
            </a:pPr>
            <a:r>
              <a:rPr lang="fr-CA" sz="2200" b="1" i="0" u="none" strike="noStrike" cap="none" dirty="0">
                <a:solidFill>
                  <a:schemeClr val="dk1"/>
                </a:solidFill>
                <a:latin typeface="Roboto Mono"/>
                <a:ea typeface="Roboto Mono"/>
                <a:cs typeface="Roboto Mono"/>
                <a:sym typeface="Roboto Mono"/>
              </a:rPr>
              <a:t>le jour avant </a:t>
            </a:r>
          </a:p>
          <a:p>
            <a:pPr marL="0" marR="0" lvl="0" indent="0" algn="l" rtl="0">
              <a:lnSpc>
                <a:spcPct val="100000"/>
              </a:lnSpc>
              <a:spcBef>
                <a:spcPts val="0"/>
              </a:spcBef>
              <a:spcAft>
                <a:spcPts val="0"/>
              </a:spcAft>
              <a:buClr>
                <a:schemeClr val="dk1"/>
              </a:buClr>
              <a:buSzPct val="25000"/>
              <a:buFont typeface="Avenir"/>
              <a:buNone/>
            </a:pPr>
            <a:r>
              <a:rPr lang="fr-CA" sz="2200" b="1" i="0" u="none" strike="noStrike" cap="none" dirty="0">
                <a:solidFill>
                  <a:schemeClr val="dk1"/>
                </a:solidFill>
                <a:latin typeface="Roboto Mono"/>
                <a:ea typeface="Roboto Mono"/>
                <a:cs typeface="Roboto Mono"/>
                <a:sym typeface="Roboto Mono"/>
              </a:rPr>
              <a:t>demain</a:t>
            </a:r>
          </a:p>
          <a:p>
            <a:pPr marL="0" marR="0" lvl="0" indent="0" algn="l" rtl="0">
              <a:lnSpc>
                <a:spcPct val="100000"/>
              </a:lnSpc>
              <a:spcBef>
                <a:spcPts val="0"/>
              </a:spcBef>
              <a:spcAft>
                <a:spcPts val="0"/>
              </a:spcAft>
              <a:buClr>
                <a:srgbClr val="FF8B33"/>
              </a:buClr>
              <a:buSzPct val="25000"/>
              <a:buFont typeface="Calibri"/>
              <a:buNone/>
            </a:pPr>
            <a:r>
              <a:rPr lang="fr-CA" sz="2400" b="0" i="0" u="none" strike="noStrike" cap="none" dirty="0">
                <a:solidFill>
                  <a:srgbClr val="FF8B33"/>
                </a:solidFill>
                <a:latin typeface="Calibri"/>
                <a:ea typeface="Calibri"/>
                <a:cs typeface="Calibri"/>
                <a:sym typeface="Calibri"/>
              </a:rPr>
              <a:t> </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txBox="1">
            <a:spLocks noGrp="1"/>
          </p:cNvSpPr>
          <p:nvPr>
            <p:ph type="body" idx="1"/>
          </p:nvPr>
        </p:nvSpPr>
        <p:spPr>
          <a:xfrm>
            <a:off x="4555067" y="981828"/>
            <a:ext cx="4512600" cy="41727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fr-CA" sz="2800" i="0" u="none" strike="noStrike" cap="none" dirty="0">
                <a:solidFill>
                  <a:schemeClr val="lt1"/>
                </a:solidFill>
                <a:latin typeface="Roboto Mono"/>
                <a:ea typeface="Roboto Mono"/>
                <a:cs typeface="Roboto Mono"/>
                <a:sym typeface="Roboto Mono"/>
              </a:rPr>
              <a:t>Mise en pratique:</a:t>
            </a:r>
          </a:p>
          <a:p>
            <a:pPr marL="0" marR="0" lvl="0" indent="0" algn="ctr" rtl="0">
              <a:lnSpc>
                <a:spcPct val="100000"/>
              </a:lnSpc>
              <a:spcBef>
                <a:spcPts val="0"/>
              </a:spcBef>
              <a:spcAft>
                <a:spcPts val="0"/>
              </a:spcAft>
              <a:buClr>
                <a:schemeClr val="lt1"/>
              </a:buClr>
              <a:buSzPct val="25000"/>
              <a:buFont typeface="Arial"/>
              <a:buNone/>
            </a:pPr>
            <a:endParaRPr sz="3000" i="0" u="none"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lt1"/>
              </a:buClr>
              <a:buSzPct val="25000"/>
              <a:buFont typeface="Arial"/>
              <a:buNone/>
            </a:pPr>
            <a:r>
              <a:rPr lang="fr-CA" i="1" u="none" strike="noStrike" cap="none" dirty="0">
                <a:solidFill>
                  <a:srgbClr val="FFFFFF"/>
                </a:solidFill>
                <a:latin typeface="Roboto Mono"/>
                <a:ea typeface="Roboto Mono"/>
                <a:cs typeface="Roboto Mono"/>
                <a:sym typeface="Roboto Mono"/>
              </a:rPr>
              <a:t>décomposition</a:t>
            </a:r>
            <a:r>
              <a:rPr lang="fr-CA" i="1" u="none" strike="noStrike" cap="none" dirty="0">
                <a:solidFill>
                  <a:schemeClr val="lt1"/>
                </a:solidFill>
                <a:latin typeface="Roboto Mono"/>
                <a:ea typeface="Roboto Mono"/>
                <a:cs typeface="Roboto Mono"/>
                <a:sym typeface="Roboto Mono"/>
              </a:rPr>
              <a:t>,</a:t>
            </a:r>
          </a:p>
          <a:p>
            <a:pPr marL="0" marR="0" lvl="0" indent="0" algn="ctr" rtl="0">
              <a:lnSpc>
                <a:spcPct val="100000"/>
              </a:lnSpc>
              <a:spcBef>
                <a:spcPts val="0"/>
              </a:spcBef>
              <a:spcAft>
                <a:spcPts val="0"/>
              </a:spcAft>
              <a:buClr>
                <a:schemeClr val="lt1"/>
              </a:buClr>
              <a:buSzPct val="25000"/>
              <a:buFont typeface="Arial"/>
              <a:buNone/>
            </a:pPr>
            <a:r>
              <a:rPr lang="fr-CA" i="1" u="none" strike="noStrike" cap="none" dirty="0">
                <a:solidFill>
                  <a:schemeClr val="lt1"/>
                </a:solidFill>
                <a:latin typeface="Roboto Mono"/>
                <a:ea typeface="Roboto Mono"/>
                <a:cs typeface="Roboto Mono"/>
                <a:sym typeface="Roboto Mono"/>
              </a:rPr>
              <a:t> logique </a:t>
            </a:r>
          </a:p>
          <a:p>
            <a:pPr marL="0" marR="0" lvl="0" indent="0" algn="ctr" rtl="0">
              <a:lnSpc>
                <a:spcPct val="100000"/>
              </a:lnSpc>
              <a:spcBef>
                <a:spcPts val="0"/>
              </a:spcBef>
              <a:spcAft>
                <a:spcPts val="0"/>
              </a:spcAft>
              <a:buClr>
                <a:schemeClr val="lt1"/>
              </a:buClr>
              <a:buSzPct val="25000"/>
              <a:buFont typeface="Arial"/>
              <a:buNone/>
            </a:pPr>
            <a:r>
              <a:rPr lang="fr-CA" i="0" u="none" strike="noStrike" cap="none" dirty="0">
                <a:solidFill>
                  <a:schemeClr val="lt1"/>
                </a:solidFill>
                <a:latin typeface="Roboto Mono"/>
                <a:ea typeface="Roboto Mono"/>
                <a:cs typeface="Roboto Mono"/>
                <a:sym typeface="Roboto Mono"/>
              </a:rPr>
              <a:t>et </a:t>
            </a:r>
          </a:p>
          <a:p>
            <a:pPr marL="0" marR="0" lvl="0" indent="0" algn="ctr" rtl="0">
              <a:lnSpc>
                <a:spcPct val="100000"/>
              </a:lnSpc>
              <a:spcBef>
                <a:spcPts val="0"/>
              </a:spcBef>
              <a:spcAft>
                <a:spcPts val="0"/>
              </a:spcAft>
              <a:buClr>
                <a:schemeClr val="lt1"/>
              </a:buClr>
              <a:buSzPct val="25000"/>
              <a:buFont typeface="Arial"/>
              <a:buNone/>
            </a:pPr>
            <a:r>
              <a:rPr lang="fr-CA" i="1" u="none" strike="noStrike" cap="none" dirty="0">
                <a:solidFill>
                  <a:srgbClr val="FFFFFF"/>
                </a:solidFill>
                <a:latin typeface="Roboto Mono"/>
                <a:ea typeface="Roboto Mono"/>
                <a:cs typeface="Roboto Mono"/>
                <a:sym typeface="Roboto Mono"/>
              </a:rPr>
              <a:t>reconnaissance des schémas</a:t>
            </a:r>
          </a:p>
        </p:txBody>
      </p:sp>
      <p:sp>
        <p:nvSpPr>
          <p:cNvPr id="406" name="Shape 406"/>
          <p:cNvSpPr txBox="1"/>
          <p:nvPr/>
        </p:nvSpPr>
        <p:spPr>
          <a:xfrm>
            <a:off x="125649" y="1494776"/>
            <a:ext cx="4398300" cy="3479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venir"/>
              <a:buNone/>
            </a:pPr>
            <a:r>
              <a:rPr lang="fr-CA" sz="1800" b="1" i="0" u="none" strike="noStrike" cap="none" dirty="0">
                <a:solidFill>
                  <a:schemeClr val="dk1"/>
                </a:solidFill>
                <a:latin typeface="Roboto Mono"/>
                <a:ea typeface="Roboto Mono"/>
                <a:cs typeface="Roboto Mono"/>
                <a:sym typeface="Roboto Mono"/>
              </a:rPr>
              <a:t>Si aujourd’hui c</a:t>
            </a:r>
            <a:r>
              <a:rPr lang="fr-CA" sz="1800" b="1" dirty="0">
                <a:solidFill>
                  <a:schemeClr val="dk1"/>
                </a:solidFill>
                <a:latin typeface="Roboto Mono"/>
                <a:ea typeface="Roboto Mono"/>
                <a:cs typeface="Roboto Mono"/>
                <a:sym typeface="Roboto Mono"/>
              </a:rPr>
              <a:t>’</a:t>
            </a:r>
            <a:r>
              <a:rPr lang="fr-CA" sz="1800" b="1" i="0" u="none" strike="noStrike" cap="none" dirty="0">
                <a:solidFill>
                  <a:schemeClr val="dk1"/>
                </a:solidFill>
                <a:latin typeface="Roboto Mono"/>
                <a:ea typeface="Roboto Mono"/>
                <a:cs typeface="Roboto Mono"/>
                <a:sym typeface="Roboto Mono"/>
              </a:rPr>
              <a:t>est </a:t>
            </a:r>
            <a:r>
              <a:rPr lang="fr-CA" sz="1800" b="1" i="0" u="none" strike="noStrike" cap="none" dirty="0">
                <a:solidFill>
                  <a:schemeClr val="dk2"/>
                </a:solidFill>
                <a:latin typeface="Roboto Mono"/>
                <a:ea typeface="Roboto Mono"/>
                <a:cs typeface="Roboto Mono"/>
                <a:sym typeface="Roboto Mono"/>
              </a:rPr>
              <a:t>vendredi</a:t>
            </a:r>
            <a:r>
              <a:rPr lang="fr-CA" sz="1800" b="1" i="0" u="none" strike="noStrike" cap="none" dirty="0">
                <a:solidFill>
                  <a:schemeClr val="dk1"/>
                </a:solidFill>
                <a:latin typeface="Roboto Mono"/>
                <a:ea typeface="Roboto Mono"/>
                <a:cs typeface="Roboto Mono"/>
                <a:sym typeface="Roboto Mono"/>
              </a:rPr>
              <a:t>, quel est </a:t>
            </a:r>
          </a:p>
          <a:p>
            <a:pPr marL="0" marR="0" lvl="0" indent="0" algn="l" rtl="0">
              <a:lnSpc>
                <a:spcPct val="100000"/>
              </a:lnSpc>
              <a:spcBef>
                <a:spcPts val="0"/>
              </a:spcBef>
              <a:spcAft>
                <a:spcPts val="0"/>
              </a:spcAft>
              <a:buClr>
                <a:schemeClr val="dk1"/>
              </a:buClr>
              <a:buSzPct val="25000"/>
              <a:buFont typeface="Avenir"/>
              <a:buNone/>
            </a:pPr>
            <a:r>
              <a:rPr lang="fr-CA" sz="1800" b="1" i="0" u="none" strike="noStrike" cap="none" dirty="0">
                <a:solidFill>
                  <a:schemeClr val="dk1"/>
                </a:solidFill>
                <a:latin typeface="Roboto Mono"/>
                <a:ea typeface="Roboto Mono"/>
                <a:cs typeface="Roboto Mono"/>
                <a:sym typeface="Roboto Mono"/>
              </a:rPr>
              <a:t>    le jour après </a:t>
            </a:r>
          </a:p>
          <a:p>
            <a:pPr marL="0" marR="0" lvl="0" indent="0" algn="l" rtl="0">
              <a:lnSpc>
                <a:spcPct val="100000"/>
              </a:lnSpc>
              <a:spcBef>
                <a:spcPts val="0"/>
              </a:spcBef>
              <a:spcAft>
                <a:spcPts val="0"/>
              </a:spcAft>
              <a:buClr>
                <a:schemeClr val="dk1"/>
              </a:buClr>
              <a:buSzPct val="25000"/>
              <a:buFont typeface="Avenir"/>
              <a:buNone/>
            </a:pPr>
            <a:r>
              <a:rPr lang="fr-CA" sz="1800" b="1" i="0" u="none" strike="noStrike" cap="none" dirty="0">
                <a:solidFill>
                  <a:schemeClr val="dk1"/>
                </a:solidFill>
                <a:latin typeface="Roboto Mono"/>
                <a:ea typeface="Roboto Mono"/>
                <a:cs typeface="Roboto Mono"/>
                <a:sym typeface="Roboto Mono"/>
              </a:rPr>
              <a:t>        le jour avant </a:t>
            </a:r>
          </a:p>
          <a:p>
            <a:pPr marL="0" marR="0" lvl="0" indent="0" algn="l" rtl="0">
              <a:lnSpc>
                <a:spcPct val="100000"/>
              </a:lnSpc>
              <a:spcBef>
                <a:spcPts val="0"/>
              </a:spcBef>
              <a:spcAft>
                <a:spcPts val="0"/>
              </a:spcAft>
              <a:buClr>
                <a:schemeClr val="dk1"/>
              </a:buClr>
              <a:buSzPct val="25000"/>
              <a:buFont typeface="Avenir"/>
              <a:buNone/>
            </a:pPr>
            <a:r>
              <a:rPr lang="fr-CA" sz="1800" b="1" i="0" u="none" strike="noStrike" cap="none" dirty="0">
                <a:solidFill>
                  <a:schemeClr val="dk1"/>
                </a:solidFill>
                <a:latin typeface="Roboto Mono"/>
                <a:ea typeface="Roboto Mono"/>
                <a:cs typeface="Roboto Mono"/>
                <a:sym typeface="Roboto Mono"/>
              </a:rPr>
              <a:t>            le jour avant </a:t>
            </a:r>
          </a:p>
          <a:p>
            <a:pPr marL="0" marR="0" lvl="0" indent="0" algn="l" rtl="0">
              <a:lnSpc>
                <a:spcPct val="100000"/>
              </a:lnSpc>
              <a:spcBef>
                <a:spcPts val="0"/>
              </a:spcBef>
              <a:spcAft>
                <a:spcPts val="0"/>
              </a:spcAft>
              <a:buClr>
                <a:schemeClr val="dk1"/>
              </a:buClr>
              <a:buSzPct val="25000"/>
              <a:buFont typeface="Avenir"/>
              <a:buNone/>
            </a:pPr>
            <a:r>
              <a:rPr lang="fr-CA" sz="1800" b="1" i="0" u="none" strike="noStrike" cap="none" dirty="0">
                <a:solidFill>
                  <a:schemeClr val="dk1"/>
                </a:solidFill>
                <a:latin typeface="Roboto Mono"/>
                <a:ea typeface="Roboto Mono"/>
                <a:cs typeface="Roboto Mono"/>
                <a:sym typeface="Roboto Mono"/>
              </a:rPr>
              <a:t>               </a:t>
            </a:r>
            <a:r>
              <a:rPr lang="fr-CA" sz="1800" b="1" i="0" u="none" strike="noStrike" cap="none" dirty="0">
                <a:solidFill>
                  <a:srgbClr val="FF8939"/>
                </a:solidFill>
                <a:latin typeface="Roboto Mono"/>
                <a:ea typeface="Roboto Mono"/>
                <a:cs typeface="Roboto Mono"/>
                <a:sym typeface="Roboto Mono"/>
              </a:rPr>
              <a:t>demain</a:t>
            </a:r>
          </a:p>
          <a:p>
            <a:pPr marL="0" marR="0" lvl="0" indent="0" algn="l" rtl="0">
              <a:lnSpc>
                <a:spcPct val="100000"/>
              </a:lnSpc>
              <a:spcBef>
                <a:spcPts val="0"/>
              </a:spcBef>
              <a:spcAft>
                <a:spcPts val="0"/>
              </a:spcAft>
              <a:buClr>
                <a:srgbClr val="FF8B33"/>
              </a:buClr>
              <a:buSzPct val="25000"/>
              <a:buFont typeface="Calibri"/>
              <a:buNone/>
            </a:pPr>
            <a:r>
              <a:rPr lang="fr-CA" sz="2400" b="0" i="0" u="none" strike="noStrike" cap="none" dirty="0">
                <a:solidFill>
                  <a:srgbClr val="FF8B33"/>
                </a:solidFill>
                <a:latin typeface="Calibri"/>
                <a:ea typeface="Calibri"/>
                <a:cs typeface="Calibri"/>
                <a:sym typeface="Calibri"/>
              </a:rPr>
              <a:t> </a:t>
            </a:r>
          </a:p>
          <a:p>
            <a:pPr marL="0" marR="0" lvl="0" indent="0" algn="l" rtl="0">
              <a:lnSpc>
                <a:spcPct val="100000"/>
              </a:lnSpc>
              <a:spcBef>
                <a:spcPts val="0"/>
              </a:spcBef>
              <a:spcAft>
                <a:spcPts val="0"/>
              </a:spcAft>
              <a:buClr>
                <a:srgbClr val="000000"/>
              </a:buClr>
              <a:buFont typeface="Arial"/>
              <a:buNone/>
            </a:pPr>
            <a:endParaRPr sz="2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400" b="0" i="0" u="none" strike="noStrike" cap="none" dirty="0">
              <a:solidFill>
                <a:srgbClr val="FF8B33"/>
              </a:solidFill>
              <a:latin typeface="Calibri"/>
              <a:ea typeface="Calibri"/>
              <a:cs typeface="Calibri"/>
              <a:sym typeface="Calibri"/>
            </a:endParaRPr>
          </a:p>
          <a:p>
            <a:pPr marL="0" marR="0" lvl="0" indent="0" algn="l" rtl="0">
              <a:lnSpc>
                <a:spcPct val="100000"/>
              </a:lnSpc>
              <a:spcBef>
                <a:spcPts val="0"/>
              </a:spcBef>
              <a:spcAft>
                <a:spcPts val="0"/>
              </a:spcAft>
              <a:buClr>
                <a:srgbClr val="FF8B33"/>
              </a:buClr>
              <a:buSzPct val="25000"/>
              <a:buFont typeface="Calibri"/>
              <a:buNone/>
            </a:pPr>
            <a:r>
              <a:rPr lang="fr-CA" sz="2400" b="0" i="0" u="none" strike="noStrike" cap="none" dirty="0">
                <a:solidFill>
                  <a:srgbClr val="FF8B33"/>
                </a:solidFill>
                <a:latin typeface="Calibri"/>
                <a:ea typeface="Calibri"/>
                <a:cs typeface="Calibri"/>
                <a:sym typeface="Calibri"/>
              </a:rPr>
              <a:t> </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Shape 412"/>
          <p:cNvSpPr txBox="1">
            <a:spLocks noGrp="1"/>
          </p:cNvSpPr>
          <p:nvPr>
            <p:ph type="body" idx="1"/>
          </p:nvPr>
        </p:nvSpPr>
        <p:spPr>
          <a:xfrm>
            <a:off x="4631267" y="753229"/>
            <a:ext cx="4512600" cy="42183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fr-CA" sz="2800" i="0" u="none" strike="noStrike" cap="none" dirty="0">
                <a:solidFill>
                  <a:schemeClr val="lt1"/>
                </a:solidFill>
                <a:latin typeface="Roboto Mono"/>
                <a:ea typeface="Roboto Mono"/>
                <a:cs typeface="Roboto Mono"/>
                <a:sym typeface="Roboto Mono"/>
              </a:rPr>
              <a:t>Mise en pratique:</a:t>
            </a:r>
          </a:p>
          <a:p>
            <a:pPr marL="0" marR="0" lvl="0" indent="0" algn="ctr" rtl="0">
              <a:lnSpc>
                <a:spcPct val="100000"/>
              </a:lnSpc>
              <a:spcBef>
                <a:spcPts val="0"/>
              </a:spcBef>
              <a:spcAft>
                <a:spcPts val="0"/>
              </a:spcAft>
              <a:buClr>
                <a:schemeClr val="lt1"/>
              </a:buClr>
              <a:buSzPct val="25000"/>
              <a:buFont typeface="Arial"/>
              <a:buNone/>
            </a:pPr>
            <a:endParaRPr i="0" u="none"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lt1"/>
              </a:buClr>
              <a:buSzPct val="25000"/>
              <a:buFont typeface="Arial"/>
              <a:buNone/>
            </a:pPr>
            <a:r>
              <a:rPr lang="fr-CA" i="1" u="none" strike="noStrike" cap="none" dirty="0">
                <a:solidFill>
                  <a:srgbClr val="FFFFFF"/>
                </a:solidFill>
                <a:latin typeface="Roboto Mono"/>
                <a:ea typeface="Roboto Mono"/>
                <a:cs typeface="Roboto Mono"/>
                <a:sym typeface="Roboto Mono"/>
              </a:rPr>
              <a:t>décomposition</a:t>
            </a:r>
            <a:r>
              <a:rPr lang="fr-CA" i="1" u="none" strike="noStrike" cap="none" dirty="0">
                <a:solidFill>
                  <a:schemeClr val="lt1"/>
                </a:solidFill>
                <a:latin typeface="Roboto Mono"/>
                <a:ea typeface="Roboto Mono"/>
                <a:cs typeface="Roboto Mono"/>
                <a:sym typeface="Roboto Mono"/>
              </a:rPr>
              <a:t>,</a:t>
            </a:r>
          </a:p>
          <a:p>
            <a:pPr marL="0" marR="0" lvl="0" indent="0" algn="ctr" rtl="0">
              <a:lnSpc>
                <a:spcPct val="100000"/>
              </a:lnSpc>
              <a:spcBef>
                <a:spcPts val="0"/>
              </a:spcBef>
              <a:spcAft>
                <a:spcPts val="0"/>
              </a:spcAft>
              <a:buClr>
                <a:schemeClr val="lt1"/>
              </a:buClr>
              <a:buSzPct val="25000"/>
              <a:buFont typeface="Arial"/>
              <a:buNone/>
            </a:pPr>
            <a:r>
              <a:rPr lang="fr-CA" i="1" u="none" strike="noStrike" cap="none" dirty="0">
                <a:solidFill>
                  <a:schemeClr val="lt1"/>
                </a:solidFill>
                <a:latin typeface="Roboto Mono"/>
                <a:ea typeface="Roboto Mono"/>
                <a:cs typeface="Roboto Mono"/>
                <a:sym typeface="Roboto Mono"/>
              </a:rPr>
              <a:t> logique </a:t>
            </a:r>
          </a:p>
          <a:p>
            <a:pPr marL="0" marR="0" lvl="0" indent="0" algn="ctr" rtl="0">
              <a:lnSpc>
                <a:spcPct val="100000"/>
              </a:lnSpc>
              <a:spcBef>
                <a:spcPts val="0"/>
              </a:spcBef>
              <a:spcAft>
                <a:spcPts val="0"/>
              </a:spcAft>
              <a:buClr>
                <a:schemeClr val="lt1"/>
              </a:buClr>
              <a:buSzPct val="25000"/>
              <a:buFont typeface="Arial"/>
              <a:buNone/>
            </a:pPr>
            <a:r>
              <a:rPr lang="fr-CA" i="0" u="none" strike="noStrike" cap="none" dirty="0">
                <a:solidFill>
                  <a:schemeClr val="lt1"/>
                </a:solidFill>
                <a:latin typeface="Roboto Mono"/>
                <a:ea typeface="Roboto Mono"/>
                <a:cs typeface="Roboto Mono"/>
                <a:sym typeface="Roboto Mono"/>
              </a:rPr>
              <a:t>et </a:t>
            </a:r>
          </a:p>
          <a:p>
            <a:pPr marL="0" marR="0" lvl="0" indent="0" algn="ctr" rtl="0">
              <a:lnSpc>
                <a:spcPct val="100000"/>
              </a:lnSpc>
              <a:spcBef>
                <a:spcPts val="0"/>
              </a:spcBef>
              <a:spcAft>
                <a:spcPts val="0"/>
              </a:spcAft>
              <a:buClr>
                <a:schemeClr val="lt1"/>
              </a:buClr>
              <a:buSzPct val="25000"/>
              <a:buFont typeface="Arial"/>
              <a:buNone/>
            </a:pPr>
            <a:r>
              <a:rPr lang="fr-CA" i="1" u="none" strike="noStrike" cap="none" dirty="0">
                <a:solidFill>
                  <a:srgbClr val="FFFFFF"/>
                </a:solidFill>
                <a:latin typeface="Roboto Mono"/>
                <a:ea typeface="Roboto Mono"/>
                <a:cs typeface="Roboto Mono"/>
                <a:sym typeface="Roboto Mono"/>
              </a:rPr>
              <a:t>reconnaissance des schémas</a:t>
            </a:r>
          </a:p>
        </p:txBody>
      </p:sp>
      <p:sp>
        <p:nvSpPr>
          <p:cNvPr id="413" name="Shape 413"/>
          <p:cNvSpPr txBox="1"/>
          <p:nvPr/>
        </p:nvSpPr>
        <p:spPr>
          <a:xfrm>
            <a:off x="148174" y="1126066"/>
            <a:ext cx="4398300" cy="3479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Calibri"/>
              <a:buNone/>
            </a:pPr>
            <a:r>
              <a:rPr lang="fr-CA" sz="1800" i="0" u="none" strike="noStrike" cap="none" dirty="0">
                <a:solidFill>
                  <a:schemeClr val="dk2"/>
                </a:solidFill>
                <a:latin typeface="Roboto Mono"/>
                <a:ea typeface="Roboto Mono"/>
                <a:cs typeface="Roboto Mono"/>
                <a:sym typeface="Roboto Mono"/>
              </a:rPr>
              <a:t>Est-ce que ce problème est simple maintenant?</a:t>
            </a:r>
          </a:p>
          <a:p>
            <a:pPr marL="0" marR="0" lvl="0" indent="0" algn="l" rtl="0">
              <a:lnSpc>
                <a:spcPct val="100000"/>
              </a:lnSpc>
              <a:spcBef>
                <a:spcPts val="0"/>
              </a:spcBef>
              <a:spcAft>
                <a:spcPts val="0"/>
              </a:spcAft>
              <a:buClr>
                <a:srgbClr val="000000"/>
              </a:buClr>
              <a:buFont typeface="Arial"/>
              <a:buNone/>
            </a:pPr>
            <a:endParaRPr sz="1800" i="0" u="none" strike="noStrike" cap="none" dirty="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dk1"/>
              </a:buClr>
              <a:buSzPct val="25000"/>
              <a:buFont typeface="Avenir"/>
              <a:buNone/>
            </a:pPr>
            <a:r>
              <a:rPr lang="fr-CA" sz="1800" b="1" i="0" u="none" strike="noStrike" cap="none" dirty="0">
                <a:solidFill>
                  <a:schemeClr val="dk1"/>
                </a:solidFill>
                <a:latin typeface="Roboto Mono"/>
                <a:ea typeface="Roboto Mono"/>
                <a:cs typeface="Roboto Mono"/>
                <a:sym typeface="Roboto Mono"/>
              </a:rPr>
              <a:t>Si aujourd’hui c</a:t>
            </a:r>
            <a:r>
              <a:rPr lang="fr-CA" sz="1800" b="1" dirty="0">
                <a:solidFill>
                  <a:schemeClr val="dk1"/>
                </a:solidFill>
                <a:latin typeface="Roboto Mono"/>
                <a:ea typeface="Roboto Mono"/>
                <a:cs typeface="Roboto Mono"/>
                <a:sym typeface="Roboto Mono"/>
              </a:rPr>
              <a:t>’</a:t>
            </a:r>
            <a:r>
              <a:rPr lang="fr-CA" sz="1800" b="1" i="0" u="none" strike="noStrike" cap="none" dirty="0">
                <a:solidFill>
                  <a:schemeClr val="dk1"/>
                </a:solidFill>
                <a:latin typeface="Roboto Mono"/>
                <a:ea typeface="Roboto Mono"/>
                <a:cs typeface="Roboto Mono"/>
                <a:sym typeface="Roboto Mono"/>
              </a:rPr>
              <a:t>est vendredi, quel est </a:t>
            </a:r>
            <a:r>
              <a:rPr lang="fr-CA" sz="1800" b="1" i="0" u="none" strike="noStrike" cap="none" dirty="0">
                <a:solidFill>
                  <a:schemeClr val="dk2"/>
                </a:solidFill>
                <a:latin typeface="Roboto Mono"/>
                <a:ea typeface="Roboto Mono"/>
                <a:cs typeface="Roboto Mono"/>
                <a:sym typeface="Roboto Mono"/>
              </a:rPr>
              <a:t>(</a:t>
            </a:r>
            <a:r>
              <a:rPr lang="fr-CA" sz="1800" b="1" i="0" u="none" strike="noStrike" cap="none" dirty="0">
                <a:solidFill>
                  <a:schemeClr val="dk1"/>
                </a:solidFill>
                <a:latin typeface="Roboto Mono"/>
                <a:ea typeface="Roboto Mono"/>
                <a:cs typeface="Roboto Mono"/>
                <a:sym typeface="Roboto Mono"/>
              </a:rPr>
              <a:t>le jour après </a:t>
            </a:r>
            <a:r>
              <a:rPr lang="fr-CA" sz="1800" b="1" i="0" u="none" strike="noStrike" cap="none" dirty="0">
                <a:solidFill>
                  <a:srgbClr val="FF8939"/>
                </a:solidFill>
                <a:latin typeface="Roboto Mono"/>
                <a:ea typeface="Roboto Mono"/>
                <a:cs typeface="Roboto Mono"/>
                <a:sym typeface="Roboto Mono"/>
              </a:rPr>
              <a:t>(</a:t>
            </a:r>
            <a:r>
              <a:rPr lang="fr-CA" sz="1800" b="1" i="0" u="none" strike="noStrike" cap="none" dirty="0">
                <a:solidFill>
                  <a:schemeClr val="dk1"/>
                </a:solidFill>
                <a:latin typeface="Roboto Mono"/>
                <a:ea typeface="Roboto Mono"/>
                <a:cs typeface="Roboto Mono"/>
                <a:sym typeface="Roboto Mono"/>
              </a:rPr>
              <a:t>le jour avant </a:t>
            </a:r>
            <a:r>
              <a:rPr lang="fr-CA" sz="1800" b="1" i="0" u="none" strike="noStrike" cap="none" dirty="0">
                <a:solidFill>
                  <a:srgbClr val="FF8939"/>
                </a:solidFill>
                <a:latin typeface="Roboto Mono"/>
                <a:ea typeface="Roboto Mono"/>
                <a:cs typeface="Roboto Mono"/>
                <a:sym typeface="Roboto Mono"/>
              </a:rPr>
              <a:t>(</a:t>
            </a:r>
            <a:r>
              <a:rPr lang="fr-CA" sz="1800" b="1" i="0" u="none" strike="noStrike" cap="none" dirty="0">
                <a:solidFill>
                  <a:schemeClr val="dk1"/>
                </a:solidFill>
                <a:latin typeface="Roboto Mono"/>
                <a:ea typeface="Roboto Mono"/>
                <a:cs typeface="Roboto Mono"/>
                <a:sym typeface="Roboto Mono"/>
              </a:rPr>
              <a:t>le jour avant </a:t>
            </a:r>
            <a:r>
              <a:rPr lang="fr-CA" sz="1800" b="1" i="0" u="none" strike="noStrike" cap="none" dirty="0">
                <a:solidFill>
                  <a:srgbClr val="FF8939"/>
                </a:solidFill>
                <a:latin typeface="Roboto Mono"/>
                <a:ea typeface="Roboto Mono"/>
                <a:cs typeface="Roboto Mono"/>
                <a:sym typeface="Roboto Mono"/>
              </a:rPr>
              <a:t>(</a:t>
            </a:r>
            <a:r>
              <a:rPr lang="fr-CA" sz="1800" b="1" i="0" u="none" strike="noStrike" cap="none" dirty="0">
                <a:solidFill>
                  <a:schemeClr val="dk1"/>
                </a:solidFill>
                <a:latin typeface="Roboto Mono"/>
                <a:ea typeface="Roboto Mono"/>
                <a:cs typeface="Roboto Mono"/>
                <a:sym typeface="Roboto Mono"/>
              </a:rPr>
              <a:t>demain</a:t>
            </a:r>
            <a:r>
              <a:rPr lang="fr-CA" sz="1800" b="1" i="0" u="none" strike="noStrike" cap="none" dirty="0">
                <a:solidFill>
                  <a:srgbClr val="FF8939"/>
                </a:solidFill>
                <a:latin typeface="Roboto Mono"/>
                <a:ea typeface="Roboto Mono"/>
                <a:cs typeface="Roboto Mono"/>
                <a:sym typeface="Roboto Mono"/>
              </a:rPr>
              <a:t>))))</a:t>
            </a:r>
            <a:r>
              <a:rPr lang="fr-CA" sz="1800" b="1" i="0" u="none" strike="noStrike" cap="none" dirty="0">
                <a:solidFill>
                  <a:schemeClr val="dk1"/>
                </a:solidFill>
                <a:latin typeface="Roboto Mono"/>
                <a:ea typeface="Roboto Mono"/>
                <a:cs typeface="Roboto Mono"/>
                <a:sym typeface="Roboto Mono"/>
              </a:rPr>
              <a:t>?</a:t>
            </a:r>
          </a:p>
          <a:p>
            <a:pPr marL="0" marR="0" lvl="0" indent="0" algn="l" rtl="0">
              <a:lnSpc>
                <a:spcPct val="100000"/>
              </a:lnSpc>
              <a:spcBef>
                <a:spcPts val="0"/>
              </a:spcBef>
              <a:spcAft>
                <a:spcPts val="0"/>
              </a:spcAft>
              <a:buClr>
                <a:srgbClr val="FF8B33"/>
              </a:buClr>
              <a:buSzPct val="25000"/>
              <a:buFont typeface="Calibri"/>
              <a:buNone/>
            </a:pPr>
            <a:r>
              <a:rPr lang="fr-CA" sz="2400" b="0" i="0" u="none" strike="noStrike" cap="none" dirty="0">
                <a:solidFill>
                  <a:srgbClr val="FF8B33"/>
                </a:solidFill>
                <a:latin typeface="Calibri"/>
                <a:ea typeface="Calibri"/>
                <a:cs typeface="Calibri"/>
                <a:sym typeface="Calibri"/>
              </a:rPr>
              <a:t> </a:t>
            </a:r>
          </a:p>
          <a:p>
            <a:pPr marL="0" marR="0" lvl="0" indent="0" algn="l" rtl="0">
              <a:lnSpc>
                <a:spcPct val="100000"/>
              </a:lnSpc>
              <a:spcBef>
                <a:spcPts val="0"/>
              </a:spcBef>
              <a:spcAft>
                <a:spcPts val="0"/>
              </a:spcAft>
              <a:buClr>
                <a:srgbClr val="000000"/>
              </a:buClr>
              <a:buFont typeface="Arial"/>
              <a:buNone/>
            </a:pPr>
            <a:endParaRPr sz="2400" b="0" i="0" u="none" strike="noStrike" cap="none" dirty="0">
              <a:solidFill>
                <a:srgbClr val="FF8B33"/>
              </a:solidFill>
              <a:latin typeface="Calibri"/>
              <a:ea typeface="Calibri"/>
              <a:cs typeface="Calibri"/>
              <a:sym typeface="Calibri"/>
            </a:endParaRPr>
          </a:p>
          <a:p>
            <a:pPr marL="0" marR="0" lvl="0" indent="0" algn="l" rtl="0">
              <a:lnSpc>
                <a:spcPct val="100000"/>
              </a:lnSpc>
              <a:spcBef>
                <a:spcPts val="0"/>
              </a:spcBef>
              <a:spcAft>
                <a:spcPts val="0"/>
              </a:spcAft>
              <a:buClr>
                <a:srgbClr val="FF8B33"/>
              </a:buClr>
              <a:buSzPct val="25000"/>
              <a:buFont typeface="Calibri"/>
              <a:buNone/>
            </a:pPr>
            <a:r>
              <a:rPr lang="fr-CA" sz="2400" b="0" i="0" u="none" strike="noStrike" cap="none" dirty="0">
                <a:solidFill>
                  <a:srgbClr val="FF8B33"/>
                </a:solidFill>
                <a:latin typeface="Calibri"/>
                <a:ea typeface="Calibri"/>
                <a:cs typeface="Calibri"/>
                <a:sym typeface="Calibri"/>
              </a:rPr>
              <a:t> </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Shape 419"/>
          <p:cNvSpPr txBox="1">
            <a:spLocks noGrp="1"/>
          </p:cNvSpPr>
          <p:nvPr>
            <p:ph type="body" idx="1"/>
          </p:nvPr>
        </p:nvSpPr>
        <p:spPr>
          <a:xfrm>
            <a:off x="4715932" y="769950"/>
            <a:ext cx="4351800" cy="44688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fr-CA" i="0" u="none" strike="noStrike" cap="none" dirty="0">
                <a:solidFill>
                  <a:schemeClr val="lt1"/>
                </a:solidFill>
                <a:latin typeface="Roboto Mono"/>
                <a:ea typeface="Roboto Mono"/>
                <a:cs typeface="Roboto Mono"/>
                <a:sym typeface="Roboto Mono"/>
              </a:rPr>
              <a:t>La pensée informatique en action!</a:t>
            </a:r>
            <a:r>
              <a:rPr lang="fr-CA" sz="2000" i="0" u="none" strike="noStrike" cap="none" dirty="0">
                <a:solidFill>
                  <a:schemeClr val="lt1"/>
                </a:solidFill>
                <a:latin typeface="Roboto Mono"/>
                <a:ea typeface="Roboto Mono"/>
                <a:cs typeface="Roboto Mono"/>
                <a:sym typeface="Roboto Mono"/>
              </a:rPr>
              <a:t/>
            </a:r>
            <a:br>
              <a:rPr lang="fr-CA" sz="2000" i="0" u="none" strike="noStrike" cap="none" dirty="0">
                <a:solidFill>
                  <a:schemeClr val="lt1"/>
                </a:solidFill>
                <a:latin typeface="Roboto Mono"/>
                <a:ea typeface="Roboto Mono"/>
                <a:cs typeface="Roboto Mono"/>
                <a:sym typeface="Roboto Mono"/>
              </a:rPr>
            </a:br>
            <a:endParaRPr lang="fr-CA" sz="2000" i="0" u="none" strike="noStrike" cap="none" dirty="0">
              <a:solidFill>
                <a:schemeClr val="lt1"/>
              </a:solidFill>
              <a:latin typeface="Roboto Mono"/>
              <a:ea typeface="Roboto Mono"/>
              <a:cs typeface="Roboto Mono"/>
              <a:sym typeface="Roboto Mono"/>
            </a:endParaRPr>
          </a:p>
          <a:p>
            <a:pPr marL="0" marR="0" lvl="0" indent="-4762" algn="l" rtl="0">
              <a:lnSpc>
                <a:spcPct val="100000"/>
              </a:lnSpc>
              <a:spcBef>
                <a:spcPts val="0"/>
              </a:spcBef>
              <a:spcAft>
                <a:spcPts val="0"/>
              </a:spcAft>
              <a:buClr>
                <a:schemeClr val="dk2"/>
              </a:buClr>
              <a:buSzPct val="100000"/>
              <a:buFont typeface="Roboto Mono"/>
              <a:buChar char="✓"/>
            </a:pPr>
            <a:r>
              <a:rPr lang="fr-CA" sz="1800" i="0" u="none" strike="noStrike" cap="none" dirty="0">
                <a:solidFill>
                  <a:schemeClr val="lt1"/>
                </a:solidFill>
                <a:latin typeface="Roboto Mono"/>
                <a:ea typeface="Roboto Mono"/>
                <a:cs typeface="Roboto Mono"/>
                <a:sym typeface="Roboto Mono"/>
              </a:rPr>
              <a:t> Décomposition</a:t>
            </a:r>
            <a:br>
              <a:rPr lang="fr-CA" sz="1800" i="0" u="none" strike="noStrike" cap="none" dirty="0">
                <a:solidFill>
                  <a:schemeClr val="lt1"/>
                </a:solidFill>
                <a:latin typeface="Roboto Mono"/>
                <a:ea typeface="Roboto Mono"/>
                <a:cs typeface="Roboto Mono"/>
                <a:sym typeface="Roboto Mono"/>
              </a:rPr>
            </a:br>
            <a:endParaRPr lang="fr-CA" sz="1800" i="0" u="none" strike="noStrike" cap="none" dirty="0">
              <a:solidFill>
                <a:schemeClr val="lt1"/>
              </a:solidFill>
              <a:latin typeface="Roboto Mono"/>
              <a:ea typeface="Roboto Mono"/>
              <a:cs typeface="Roboto Mono"/>
              <a:sym typeface="Roboto Mono"/>
            </a:endParaRPr>
          </a:p>
          <a:p>
            <a:pPr marL="0" marR="0" lvl="0" indent="-4762" algn="l" rtl="0">
              <a:lnSpc>
                <a:spcPct val="100000"/>
              </a:lnSpc>
              <a:spcBef>
                <a:spcPts val="0"/>
              </a:spcBef>
              <a:spcAft>
                <a:spcPts val="0"/>
              </a:spcAft>
              <a:buClr>
                <a:schemeClr val="dk2"/>
              </a:buClr>
              <a:buSzPct val="100000"/>
              <a:buFont typeface="Roboto Mono"/>
              <a:buChar char="✓"/>
            </a:pPr>
            <a:r>
              <a:rPr lang="fr-CA" sz="1800" i="0" u="none" strike="noStrike" cap="none" dirty="0">
                <a:solidFill>
                  <a:schemeClr val="lt1"/>
                </a:solidFill>
                <a:latin typeface="Roboto Mono"/>
                <a:ea typeface="Roboto Mono"/>
                <a:cs typeface="Roboto Mono"/>
                <a:sym typeface="Roboto Mono"/>
              </a:rPr>
              <a:t> Logique</a:t>
            </a:r>
            <a:br>
              <a:rPr lang="fr-CA" sz="1800" i="0" u="none" strike="noStrike" cap="none" dirty="0">
                <a:solidFill>
                  <a:schemeClr val="lt1"/>
                </a:solidFill>
                <a:latin typeface="Roboto Mono"/>
                <a:ea typeface="Roboto Mono"/>
                <a:cs typeface="Roboto Mono"/>
                <a:sym typeface="Roboto Mono"/>
              </a:rPr>
            </a:br>
            <a:endParaRPr lang="fr-CA" sz="1800" i="0" u="none" strike="noStrike" cap="none" dirty="0">
              <a:solidFill>
                <a:schemeClr val="lt1"/>
              </a:solidFill>
              <a:latin typeface="Roboto Mono"/>
              <a:ea typeface="Roboto Mono"/>
              <a:cs typeface="Roboto Mono"/>
              <a:sym typeface="Roboto Mono"/>
            </a:endParaRPr>
          </a:p>
          <a:p>
            <a:pPr marL="0" marR="0" lvl="0" indent="-4762" algn="l" rtl="0">
              <a:lnSpc>
                <a:spcPct val="100000"/>
              </a:lnSpc>
              <a:spcBef>
                <a:spcPts val="0"/>
              </a:spcBef>
              <a:spcAft>
                <a:spcPts val="0"/>
              </a:spcAft>
              <a:buClr>
                <a:schemeClr val="dk2"/>
              </a:buClr>
              <a:buSzPct val="100000"/>
              <a:buFont typeface="Roboto Mono"/>
              <a:buChar char="✓"/>
            </a:pPr>
            <a:r>
              <a:rPr lang="fr-CA" sz="1800" i="0" u="none" strike="noStrike" cap="none" dirty="0">
                <a:solidFill>
                  <a:schemeClr val="lt1"/>
                </a:solidFill>
                <a:latin typeface="Roboto Mono"/>
                <a:ea typeface="Roboto Mono"/>
                <a:cs typeface="Roboto Mono"/>
                <a:sym typeface="Roboto Mono"/>
              </a:rPr>
              <a:t> Reconnaissance de schémas</a:t>
            </a:r>
          </a:p>
          <a:p>
            <a:pPr marL="0" marR="0" lvl="0" indent="0" algn="l" rtl="0">
              <a:lnSpc>
                <a:spcPct val="100000"/>
              </a:lnSpc>
              <a:spcBef>
                <a:spcPts val="0"/>
              </a:spcBef>
              <a:spcAft>
                <a:spcPts val="0"/>
              </a:spcAft>
              <a:buClr>
                <a:schemeClr val="dk2"/>
              </a:buClr>
              <a:buSzPct val="25000"/>
              <a:buFont typeface="Arial"/>
              <a:buNone/>
            </a:pPr>
            <a:r>
              <a:rPr lang="fr-CA" sz="1800" i="0" u="none" strike="noStrike" cap="none" dirty="0">
                <a:solidFill>
                  <a:schemeClr val="lt1"/>
                </a:solidFill>
                <a:latin typeface="Roboto Mono"/>
                <a:ea typeface="Roboto Mono"/>
                <a:cs typeface="Roboto Mono"/>
                <a:sym typeface="Roboto Mono"/>
              </a:rPr>
              <a:t> </a:t>
            </a:r>
          </a:p>
          <a:p>
            <a:pPr marL="0" marR="0" lvl="0" indent="-4762" algn="l" rtl="0">
              <a:lnSpc>
                <a:spcPct val="100000"/>
              </a:lnSpc>
              <a:spcBef>
                <a:spcPts val="0"/>
              </a:spcBef>
              <a:spcAft>
                <a:spcPts val="0"/>
              </a:spcAft>
              <a:buClr>
                <a:schemeClr val="dk2"/>
              </a:buClr>
              <a:buSzPct val="100000"/>
              <a:buFont typeface="Roboto Mono"/>
              <a:buChar char="✓"/>
            </a:pPr>
            <a:r>
              <a:rPr lang="fr-CA" sz="1800" i="0" u="none" strike="noStrike" cap="none" dirty="0">
                <a:solidFill>
                  <a:schemeClr val="lt1"/>
                </a:solidFill>
                <a:latin typeface="Roboto Mono"/>
                <a:ea typeface="Roboto Mono"/>
                <a:cs typeface="Roboto Mono"/>
                <a:sym typeface="Roboto Mono"/>
              </a:rPr>
              <a:t> Algorithme</a:t>
            </a:r>
          </a:p>
          <a:p>
            <a:pPr marL="0" marR="0" lvl="0" indent="0" algn="l" rtl="0">
              <a:lnSpc>
                <a:spcPct val="100000"/>
              </a:lnSpc>
              <a:spcBef>
                <a:spcPts val="0"/>
              </a:spcBef>
              <a:spcAft>
                <a:spcPts val="0"/>
              </a:spcAft>
              <a:buClr>
                <a:schemeClr val="dk2"/>
              </a:buClr>
              <a:buSzPct val="75000"/>
              <a:buFont typeface="Noto Sans Symbols"/>
              <a:buNone/>
            </a:pPr>
            <a:endParaRPr sz="2800" b="0" i="0" u="none" strike="noStrike" cap="none" dirty="0">
              <a:solidFill>
                <a:schemeClr val="lt1"/>
              </a:solidFill>
              <a:latin typeface="Arial"/>
              <a:ea typeface="Arial"/>
              <a:cs typeface="Arial"/>
              <a:sym typeface="Arial"/>
            </a:endParaRPr>
          </a:p>
        </p:txBody>
      </p:sp>
      <p:sp>
        <p:nvSpPr>
          <p:cNvPr id="420" name="Shape 420"/>
          <p:cNvSpPr txBox="1"/>
          <p:nvPr/>
        </p:nvSpPr>
        <p:spPr>
          <a:xfrm>
            <a:off x="97500" y="1530450"/>
            <a:ext cx="4398300" cy="3479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dirty="0">
              <a:solidFill>
                <a:srgbClr val="FF8939"/>
              </a:solidFill>
              <a:latin typeface="Calibri"/>
              <a:ea typeface="Calibri"/>
              <a:cs typeface="Calibri"/>
              <a:sym typeface="Calibri"/>
            </a:endParaRPr>
          </a:p>
          <a:p>
            <a:pPr marL="0" marR="0" lvl="0" indent="0" algn="l" rtl="0">
              <a:lnSpc>
                <a:spcPct val="100000"/>
              </a:lnSpc>
              <a:spcBef>
                <a:spcPts val="0"/>
              </a:spcBef>
              <a:spcAft>
                <a:spcPts val="0"/>
              </a:spcAft>
              <a:buClr>
                <a:srgbClr val="FF8939"/>
              </a:buClr>
              <a:buSzPct val="25000"/>
              <a:buFont typeface="Avenir"/>
              <a:buNone/>
            </a:pPr>
            <a:r>
              <a:rPr lang="fr-CA" sz="1800" b="1" i="0" u="none" strike="noStrike" cap="none" dirty="0">
                <a:solidFill>
                  <a:srgbClr val="FF8939"/>
                </a:solidFill>
                <a:latin typeface="Roboto Mono"/>
                <a:ea typeface="Roboto Mono"/>
                <a:cs typeface="Roboto Mono"/>
                <a:sym typeface="Roboto Mono"/>
              </a:rPr>
              <a:t>Si aujourd’hui c</a:t>
            </a:r>
            <a:r>
              <a:rPr lang="fr-CA" sz="1800" b="1" dirty="0">
                <a:solidFill>
                  <a:srgbClr val="FF8939"/>
                </a:solidFill>
                <a:latin typeface="Roboto Mono"/>
                <a:ea typeface="Roboto Mono"/>
                <a:cs typeface="Roboto Mono"/>
                <a:sym typeface="Roboto Mono"/>
              </a:rPr>
              <a:t>’</a:t>
            </a:r>
            <a:r>
              <a:rPr lang="fr-CA" sz="1800" b="1" i="0" u="none" strike="noStrike" cap="none" dirty="0">
                <a:solidFill>
                  <a:srgbClr val="FF8939"/>
                </a:solidFill>
                <a:latin typeface="Roboto Mono"/>
                <a:ea typeface="Roboto Mono"/>
                <a:cs typeface="Roboto Mono"/>
                <a:sym typeface="Roboto Mono"/>
              </a:rPr>
              <a:t>est vendredi, quel est le jour après le jour avant le jour avant demain?</a:t>
            </a:r>
          </a:p>
          <a:p>
            <a:pPr marL="0" marR="0" lvl="0" indent="0" algn="l" rtl="0">
              <a:lnSpc>
                <a:spcPct val="100000"/>
              </a:lnSpc>
              <a:spcBef>
                <a:spcPts val="0"/>
              </a:spcBef>
              <a:spcAft>
                <a:spcPts val="0"/>
              </a:spcAft>
              <a:buClr>
                <a:srgbClr val="000000"/>
              </a:buClr>
              <a:buFont typeface="Arial"/>
              <a:buNone/>
            </a:pPr>
            <a:endParaRPr sz="2400" b="0" i="0" u="none" strike="noStrike" cap="none" dirty="0">
              <a:solidFill>
                <a:srgbClr val="FF8939"/>
              </a:solidFill>
              <a:latin typeface="Calibri"/>
              <a:ea typeface="Calibri"/>
              <a:cs typeface="Calibri"/>
              <a:sym typeface="Calibri"/>
            </a:endParaRPr>
          </a:p>
          <a:p>
            <a:pPr marL="0" marR="0" lvl="0" indent="0" algn="l" rtl="0">
              <a:lnSpc>
                <a:spcPct val="100000"/>
              </a:lnSpc>
              <a:spcBef>
                <a:spcPts val="0"/>
              </a:spcBef>
              <a:spcAft>
                <a:spcPts val="0"/>
              </a:spcAft>
              <a:buClr>
                <a:srgbClr val="FF8939"/>
              </a:buClr>
              <a:buSzPct val="25000"/>
              <a:buFont typeface="Calibri"/>
              <a:buNone/>
            </a:pPr>
            <a:r>
              <a:rPr lang="fr-CA" sz="2400" b="0" i="0" u="none" strike="noStrike" cap="none" dirty="0">
                <a:solidFill>
                  <a:srgbClr val="FF8939"/>
                </a:solidFill>
                <a:latin typeface="Calibri"/>
                <a:ea typeface="Calibri"/>
                <a:cs typeface="Calibri"/>
                <a:sym typeface="Calibri"/>
              </a:rPr>
              <a:t> </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FF8939"/>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Shape 426"/>
          <p:cNvSpPr txBox="1">
            <a:spLocks noGrp="1"/>
          </p:cNvSpPr>
          <p:nvPr>
            <p:ph type="body" idx="1"/>
          </p:nvPr>
        </p:nvSpPr>
        <p:spPr>
          <a:xfrm>
            <a:off x="5215480" y="889852"/>
            <a:ext cx="3239100" cy="3807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fr-CA" sz="2800" i="0" u="sng" strike="noStrike" cap="none" dirty="0">
                <a:solidFill>
                  <a:schemeClr val="lt1"/>
                </a:solidFill>
                <a:latin typeface="Roboto Mono"/>
                <a:ea typeface="Roboto Mono"/>
                <a:cs typeface="Roboto Mono"/>
                <a:sym typeface="Roboto Mono"/>
              </a:rPr>
              <a:t>Pratiques</a:t>
            </a:r>
          </a:p>
          <a:p>
            <a:pPr marL="0" marR="0" lvl="0" indent="0" algn="ctr" rtl="0">
              <a:lnSpc>
                <a:spcPct val="100000"/>
              </a:lnSpc>
              <a:spcBef>
                <a:spcPts val="0"/>
              </a:spcBef>
              <a:spcAft>
                <a:spcPts val="0"/>
              </a:spcAft>
              <a:buClr>
                <a:schemeClr val="lt1"/>
              </a:buClr>
              <a:buSzPct val="25000"/>
              <a:buFont typeface="Arial"/>
              <a:buNone/>
            </a:pPr>
            <a:endParaRPr sz="2400" i="0" u="none" strike="noStrike" cap="none" dirty="0">
              <a:solidFill>
                <a:schemeClr val="lt1"/>
              </a:solidFill>
              <a:latin typeface="Roboto Mono"/>
              <a:ea typeface="Roboto Mono"/>
              <a:cs typeface="Roboto Mono"/>
              <a:sym typeface="Roboto Mono"/>
            </a:endParaRPr>
          </a:p>
          <a:p>
            <a:pPr marL="0" marR="0" lvl="0" indent="0" algn="ctr" rtl="0">
              <a:lnSpc>
                <a:spcPct val="150000"/>
              </a:lnSpc>
              <a:spcBef>
                <a:spcPts val="0"/>
              </a:spcBef>
              <a:spcAft>
                <a:spcPts val="0"/>
              </a:spcAft>
              <a:buClr>
                <a:schemeClr val="lt1"/>
              </a:buClr>
              <a:buSzPct val="25000"/>
              <a:buFont typeface="Arial"/>
              <a:buNone/>
            </a:pPr>
            <a:r>
              <a:rPr lang="fr-CA" sz="2400" i="0" u="none" strike="noStrike" cap="none" dirty="0">
                <a:solidFill>
                  <a:schemeClr val="lt1"/>
                </a:solidFill>
                <a:latin typeface="Roboto Mono"/>
                <a:ea typeface="Roboto Mono"/>
                <a:cs typeface="Roboto Mono"/>
                <a:sym typeface="Roboto Mono"/>
              </a:rPr>
              <a:t>Planification</a:t>
            </a:r>
          </a:p>
          <a:p>
            <a:pPr marL="0" marR="0" lvl="0" indent="0" algn="ctr" rtl="0">
              <a:lnSpc>
                <a:spcPct val="150000"/>
              </a:lnSpc>
              <a:spcBef>
                <a:spcPts val="0"/>
              </a:spcBef>
              <a:spcAft>
                <a:spcPts val="0"/>
              </a:spcAft>
              <a:buClr>
                <a:schemeClr val="lt1"/>
              </a:buClr>
              <a:buSzPct val="25000"/>
              <a:buFont typeface="Arial"/>
              <a:buNone/>
            </a:pPr>
            <a:r>
              <a:rPr lang="fr-CA" sz="2400" i="0" u="none" strike="noStrike" cap="none" dirty="0">
                <a:solidFill>
                  <a:schemeClr val="lt1"/>
                </a:solidFill>
                <a:latin typeface="Roboto Mono"/>
                <a:ea typeface="Roboto Mono"/>
                <a:cs typeface="Roboto Mono"/>
                <a:sym typeface="Roboto Mono"/>
              </a:rPr>
              <a:t>Collaboration</a:t>
            </a:r>
          </a:p>
          <a:p>
            <a:pPr marL="0" marR="0" lvl="0" indent="0" algn="ctr" rtl="0">
              <a:lnSpc>
                <a:spcPct val="150000"/>
              </a:lnSpc>
              <a:spcBef>
                <a:spcPts val="0"/>
              </a:spcBef>
              <a:spcAft>
                <a:spcPts val="0"/>
              </a:spcAft>
              <a:buClr>
                <a:schemeClr val="lt1"/>
              </a:buClr>
              <a:buSzPct val="25000"/>
              <a:buFont typeface="Arial"/>
              <a:buNone/>
            </a:pPr>
            <a:r>
              <a:rPr lang="fr-CA" sz="2400" i="0" u="none" strike="noStrike" cap="none" dirty="0">
                <a:solidFill>
                  <a:schemeClr val="lt1"/>
                </a:solidFill>
                <a:latin typeface="Roboto Mono"/>
                <a:ea typeface="Roboto Mono"/>
                <a:cs typeface="Roboto Mono"/>
                <a:sym typeface="Roboto Mono"/>
              </a:rPr>
              <a:t>Expérimentation</a:t>
            </a:r>
          </a:p>
          <a:p>
            <a:pPr marL="0" marR="0" lvl="0" indent="0" algn="ctr" rtl="0">
              <a:lnSpc>
                <a:spcPct val="150000"/>
              </a:lnSpc>
              <a:spcBef>
                <a:spcPts val="480"/>
              </a:spcBef>
              <a:spcAft>
                <a:spcPts val="0"/>
              </a:spcAft>
              <a:buClr>
                <a:schemeClr val="lt1"/>
              </a:buClr>
              <a:buSzPct val="25000"/>
              <a:buFont typeface="Arial"/>
              <a:buNone/>
            </a:pPr>
            <a:r>
              <a:rPr lang="fr-CA" sz="2400" i="1" u="none" strike="noStrike" cap="none" dirty="0">
                <a:solidFill>
                  <a:schemeClr val="lt1"/>
                </a:solidFill>
                <a:latin typeface="Roboto Mono"/>
                <a:ea typeface="Roboto Mono"/>
                <a:cs typeface="Roboto Mono"/>
                <a:sym typeface="Roboto Mono"/>
              </a:rPr>
              <a:t>Débogage</a:t>
            </a:r>
          </a:p>
          <a:p>
            <a:pPr marL="0" marR="0" lvl="0" indent="0" algn="ctr" rtl="0">
              <a:lnSpc>
                <a:spcPct val="100000"/>
              </a:lnSpc>
              <a:spcBef>
                <a:spcPts val="480"/>
              </a:spcBef>
              <a:spcAft>
                <a:spcPts val="0"/>
              </a:spcAft>
              <a:buClr>
                <a:schemeClr val="lt1"/>
              </a:buClr>
              <a:buSzPct val="25000"/>
              <a:buFont typeface="Arial"/>
              <a:buNone/>
            </a:pPr>
            <a:endParaRPr sz="2400" b="0" i="0" u="none" strike="noStrike" cap="none" dirty="0">
              <a:solidFill>
                <a:schemeClr val="lt1"/>
              </a:solidFill>
              <a:latin typeface="Arial"/>
              <a:ea typeface="Arial"/>
              <a:cs typeface="Arial"/>
              <a:sym typeface="Arial"/>
            </a:endParaRPr>
          </a:p>
          <a:p>
            <a:pPr marL="0" marR="0" lvl="0" indent="0" algn="ctr" rtl="0">
              <a:lnSpc>
                <a:spcPct val="100000"/>
              </a:lnSpc>
              <a:spcBef>
                <a:spcPts val="480"/>
              </a:spcBef>
              <a:spcAft>
                <a:spcPts val="0"/>
              </a:spcAft>
              <a:buClr>
                <a:schemeClr val="lt1"/>
              </a:buClr>
              <a:buSzPct val="25000"/>
              <a:buFont typeface="Arial"/>
              <a:buNone/>
            </a:pPr>
            <a:endParaRPr sz="2400" b="0" i="0" u="none" strike="noStrike" cap="none" dirty="0">
              <a:solidFill>
                <a:schemeClr val="lt1"/>
              </a:solidFill>
              <a:latin typeface="Arial"/>
              <a:ea typeface="Arial"/>
              <a:cs typeface="Arial"/>
              <a:sym typeface="Arial"/>
            </a:endParaRPr>
          </a:p>
          <a:p>
            <a:pPr marL="0" marR="0" lvl="0" indent="0" algn="ctr" rtl="0">
              <a:lnSpc>
                <a:spcPct val="100000"/>
              </a:lnSpc>
              <a:spcBef>
                <a:spcPts val="480"/>
              </a:spcBef>
              <a:spcAft>
                <a:spcPts val="0"/>
              </a:spcAft>
              <a:buClr>
                <a:schemeClr val="lt1"/>
              </a:buClr>
              <a:buSzPct val="25000"/>
              <a:buFont typeface="Arial"/>
              <a:buNone/>
            </a:pPr>
            <a:endParaRPr sz="2400" b="0" i="0" u="none" strike="noStrike" cap="none" dirty="0">
              <a:solidFill>
                <a:schemeClr val="lt1"/>
              </a:solidFill>
              <a:latin typeface="Arial"/>
              <a:ea typeface="Arial"/>
              <a:cs typeface="Arial"/>
              <a:sym typeface="Arial"/>
            </a:endParaRPr>
          </a:p>
          <a:p>
            <a:pPr marL="0" marR="0" lvl="0" indent="0" algn="ctr" rtl="0">
              <a:lnSpc>
                <a:spcPct val="100000"/>
              </a:lnSpc>
              <a:spcBef>
                <a:spcPts val="480"/>
              </a:spcBef>
              <a:spcAft>
                <a:spcPts val="0"/>
              </a:spcAft>
              <a:buClr>
                <a:schemeClr val="lt1"/>
              </a:buClr>
              <a:buSzPct val="25000"/>
              <a:buFont typeface="Arial"/>
              <a:buNone/>
            </a:pPr>
            <a:endParaRPr sz="2400" b="0" i="0" u="none" strike="noStrike" cap="none" dirty="0">
              <a:solidFill>
                <a:schemeClr val="lt1"/>
              </a:solidFill>
              <a:latin typeface="Arial"/>
              <a:ea typeface="Arial"/>
              <a:cs typeface="Arial"/>
              <a:sym typeface="Arial"/>
            </a:endParaRPr>
          </a:p>
          <a:p>
            <a:pPr marL="0" marR="0" lvl="0" indent="0" algn="ctr" rtl="0">
              <a:lnSpc>
                <a:spcPct val="100000"/>
              </a:lnSpc>
              <a:spcBef>
                <a:spcPts val="480"/>
              </a:spcBef>
              <a:spcAft>
                <a:spcPts val="0"/>
              </a:spcAft>
              <a:buClr>
                <a:schemeClr val="lt1"/>
              </a:buClr>
              <a:buSzPct val="25000"/>
              <a:buFont typeface="Arial"/>
              <a:buNone/>
            </a:pPr>
            <a:endParaRPr sz="2400" b="0" i="0" u="none" strike="noStrike" cap="none" dirty="0">
              <a:solidFill>
                <a:schemeClr val="lt1"/>
              </a:solidFill>
              <a:latin typeface="Arial"/>
              <a:ea typeface="Arial"/>
              <a:cs typeface="Arial"/>
              <a:sym typeface="Arial"/>
            </a:endParaRPr>
          </a:p>
        </p:txBody>
      </p:sp>
      <p:pic>
        <p:nvPicPr>
          <p:cNvPr id="427" name="Shape 427" descr="collaborating_3_no_colour.jpg"/>
          <p:cNvPicPr preferRelativeResize="0"/>
          <p:nvPr/>
        </p:nvPicPr>
        <p:blipFill rotWithShape="1">
          <a:blip r:embed="rId3">
            <a:alphaModFix/>
          </a:blip>
          <a:srcRect/>
          <a:stretch/>
        </p:blipFill>
        <p:spPr>
          <a:xfrm>
            <a:off x="2072428" y="389572"/>
            <a:ext cx="2157300" cy="2157300"/>
          </a:xfrm>
          <a:prstGeom prst="rect">
            <a:avLst/>
          </a:prstGeom>
          <a:noFill/>
          <a:ln>
            <a:noFill/>
          </a:ln>
        </p:spPr>
      </p:pic>
      <p:pic>
        <p:nvPicPr>
          <p:cNvPr id="428" name="Shape 428" descr="todo_list_v5.png"/>
          <p:cNvPicPr preferRelativeResize="0"/>
          <p:nvPr/>
        </p:nvPicPr>
        <p:blipFill rotWithShape="1">
          <a:blip r:embed="rId4">
            <a:alphaModFix/>
          </a:blip>
          <a:srcRect/>
          <a:stretch/>
        </p:blipFill>
        <p:spPr>
          <a:xfrm>
            <a:off x="773250" y="618172"/>
            <a:ext cx="1131600" cy="1706700"/>
          </a:xfrm>
          <a:prstGeom prst="rect">
            <a:avLst/>
          </a:prstGeom>
          <a:noFill/>
          <a:ln w="12700" cap="flat" cmpd="sng">
            <a:solidFill>
              <a:schemeClr val="dk2"/>
            </a:solidFill>
            <a:prstDash val="solid"/>
            <a:round/>
            <a:headEnd type="none" w="med" len="med"/>
            <a:tailEnd type="none" w="med" len="med"/>
          </a:ln>
        </p:spPr>
      </p:pic>
      <p:pic>
        <p:nvPicPr>
          <p:cNvPr id="429" name="Shape 429" descr="cooking_spices_2.jpeg"/>
          <p:cNvPicPr preferRelativeResize="0"/>
          <p:nvPr/>
        </p:nvPicPr>
        <p:blipFill rotWithShape="1">
          <a:blip r:embed="rId5">
            <a:alphaModFix/>
          </a:blip>
          <a:srcRect/>
          <a:stretch/>
        </p:blipFill>
        <p:spPr>
          <a:xfrm>
            <a:off x="773246" y="2546868"/>
            <a:ext cx="2576700" cy="1714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p:nvPr/>
        </p:nvSpPr>
        <p:spPr>
          <a:xfrm flipH="1">
            <a:off x="567674" y="261950"/>
            <a:ext cx="4769100" cy="740700"/>
          </a:xfrm>
          <a:prstGeom prst="rect">
            <a:avLst/>
          </a:prstGeom>
          <a:solidFill>
            <a:schemeClr val="dk1"/>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fr-CA" sz="3000" i="0" u="none" strike="noStrike" cap="none" dirty="0">
                <a:solidFill>
                  <a:schemeClr val="lt1"/>
                </a:solidFill>
                <a:latin typeface="Roboto Mono"/>
                <a:ea typeface="Roboto Mono"/>
                <a:cs typeface="Roboto Mono"/>
                <a:sym typeface="Roboto Mono"/>
              </a:rPr>
              <a:t>Inspirer &amp; Outiller</a:t>
            </a:r>
          </a:p>
        </p:txBody>
      </p:sp>
      <p:sp>
        <p:nvSpPr>
          <p:cNvPr id="273" name="Shape 273"/>
          <p:cNvSpPr/>
          <p:nvPr/>
        </p:nvSpPr>
        <p:spPr>
          <a:xfrm flipH="1">
            <a:off x="567617" y="1248275"/>
            <a:ext cx="7067100" cy="1301400"/>
          </a:xfrm>
          <a:prstGeom prst="rect">
            <a:avLst/>
          </a:prstGeom>
          <a:solidFill>
            <a:schemeClr val="dk1"/>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fr-CA" sz="3000" i="0" u="none" strike="noStrike" cap="none" dirty="0">
                <a:solidFill>
                  <a:schemeClr val="lt1"/>
                </a:solidFill>
                <a:latin typeface="Roboto Mono"/>
                <a:ea typeface="Roboto Mono"/>
                <a:cs typeface="Roboto Mono"/>
                <a:sym typeface="Roboto Mono"/>
              </a:rPr>
              <a:t>les enfants canadiens avec la </a:t>
            </a:r>
            <a:r>
              <a:rPr lang="fr-CA" sz="3000" b="1" i="0" u="none" strike="noStrike" cap="none" dirty="0">
                <a:solidFill>
                  <a:schemeClr val="bg1"/>
                </a:solidFill>
                <a:latin typeface="Roboto Mono"/>
                <a:ea typeface="Roboto Mono"/>
                <a:cs typeface="Roboto Mono"/>
                <a:sym typeface="Roboto Mono"/>
              </a:rPr>
              <a:t>programmation informatique</a:t>
            </a:r>
          </a:p>
        </p:txBody>
      </p:sp>
      <p:sp>
        <p:nvSpPr>
          <p:cNvPr id="274" name="Shape 274"/>
          <p:cNvSpPr/>
          <p:nvPr/>
        </p:nvSpPr>
        <p:spPr>
          <a:xfrm>
            <a:off x="567662" y="2702066"/>
            <a:ext cx="5400900" cy="22244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fr-CA" i="0" u="none" strike="noStrike" cap="none" dirty="0">
                <a:solidFill>
                  <a:schemeClr val="dk1"/>
                </a:solidFill>
                <a:latin typeface="Roboto Mono"/>
                <a:ea typeface="Roboto Mono"/>
                <a:cs typeface="Roboto Mono"/>
                <a:sym typeface="Roboto Mono"/>
              </a:rPr>
              <a:t>Nous sommes un organisme canadien à but non lucratif canadien se consacrant à </a:t>
            </a:r>
            <a:r>
              <a:rPr lang="fr-CA" b="1" i="0" u="none" strike="noStrike" cap="none" dirty="0">
                <a:solidFill>
                  <a:schemeClr val="dk1"/>
                </a:solidFill>
                <a:latin typeface="Roboto Mono"/>
                <a:ea typeface="Roboto Mono"/>
                <a:cs typeface="Roboto Mono"/>
                <a:sym typeface="Roboto Mono"/>
              </a:rPr>
              <a:t>outiller </a:t>
            </a:r>
            <a:r>
              <a:rPr lang="fr-CA" i="0" u="none" strike="noStrike" cap="none" dirty="0">
                <a:solidFill>
                  <a:schemeClr val="dk1"/>
                </a:solidFill>
                <a:latin typeface="Roboto Mono"/>
                <a:ea typeface="Roboto Mono"/>
                <a:cs typeface="Roboto Mono"/>
                <a:sym typeface="Roboto Mono"/>
              </a:rPr>
              <a:t>les élèves, les enseignants et les parents avec </a:t>
            </a:r>
            <a:r>
              <a:rPr lang="fr-CA" dirty="0">
                <a:solidFill>
                  <a:schemeClr val="dk1"/>
                </a:solidFill>
                <a:latin typeface="Roboto Mono"/>
                <a:ea typeface="Roboto Mono"/>
                <a:cs typeface="Roboto Mono"/>
                <a:sym typeface="Roboto Mono"/>
              </a:rPr>
              <a:t>d</a:t>
            </a:r>
            <a:r>
              <a:rPr lang="fr-CA" i="0" u="none" strike="noStrike" cap="none" dirty="0">
                <a:solidFill>
                  <a:schemeClr val="dk1"/>
                </a:solidFill>
                <a:latin typeface="Roboto Mono"/>
                <a:ea typeface="Roboto Mono"/>
                <a:cs typeface="Roboto Mono"/>
                <a:sym typeface="Roboto Mono"/>
              </a:rPr>
              <a:t>es compétences qui les aideront à </a:t>
            </a:r>
            <a:r>
              <a:rPr lang="fr-CA" dirty="0">
                <a:solidFill>
                  <a:schemeClr val="dk1"/>
                </a:solidFill>
                <a:latin typeface="Roboto Mono"/>
                <a:ea typeface="Roboto Mono"/>
                <a:cs typeface="Roboto Mono"/>
                <a:sym typeface="Roboto Mono"/>
              </a:rPr>
              <a:t>prospérer</a:t>
            </a:r>
            <a:r>
              <a:rPr lang="fr-CA" i="0" u="none" strike="noStrike" cap="none" dirty="0">
                <a:solidFill>
                  <a:schemeClr val="dk1"/>
                </a:solidFill>
                <a:latin typeface="Roboto Mono"/>
                <a:ea typeface="Roboto Mono"/>
                <a:cs typeface="Roboto Mono"/>
                <a:sym typeface="Roboto Mono"/>
              </a:rPr>
              <a:t> dans une société axée sur la technologie. </a:t>
            </a:r>
          </a:p>
          <a:p>
            <a:pPr marL="0" marR="0" lvl="0" indent="0" algn="l" rtl="0">
              <a:lnSpc>
                <a:spcPct val="100000"/>
              </a:lnSpc>
              <a:spcBef>
                <a:spcPts val="0"/>
              </a:spcBef>
              <a:spcAft>
                <a:spcPts val="0"/>
              </a:spcAft>
              <a:buClr>
                <a:schemeClr val="dk1"/>
              </a:buClr>
              <a:buSzPct val="25000"/>
              <a:buFont typeface="Calibri"/>
              <a:buNone/>
            </a:pPr>
            <a:r>
              <a:rPr lang="fr-CA" i="0" u="none" strike="noStrike" cap="none" dirty="0">
                <a:solidFill>
                  <a:schemeClr val="dk1"/>
                </a:solidFill>
                <a:latin typeface="Roboto Mono"/>
                <a:ea typeface="Roboto Mono"/>
                <a:cs typeface="Roboto Mono"/>
                <a:sym typeface="Roboto Mono"/>
              </a:rPr>
              <a:t/>
            </a:r>
            <a:br>
              <a:rPr lang="fr-CA" i="0" u="none" strike="noStrike" cap="none" dirty="0">
                <a:solidFill>
                  <a:schemeClr val="dk1"/>
                </a:solidFill>
                <a:latin typeface="Roboto Mono"/>
                <a:ea typeface="Roboto Mono"/>
                <a:cs typeface="Roboto Mono"/>
                <a:sym typeface="Roboto Mono"/>
              </a:rPr>
            </a:br>
            <a:r>
              <a:rPr lang="fr-CA" dirty="0">
                <a:solidFill>
                  <a:schemeClr val="dk1"/>
                </a:solidFill>
                <a:latin typeface="Roboto Mono"/>
                <a:ea typeface="Roboto Mono"/>
                <a:cs typeface="Roboto Mono"/>
                <a:sym typeface="Roboto Mono"/>
              </a:rPr>
              <a:t>À travers la programmation, nous enseignons aux enfants comment mieux penser et créer dans un</a:t>
            </a:r>
            <a:r>
              <a:rPr lang="fr-CA" dirty="0">
                <a:solidFill>
                  <a:schemeClr val="accent3"/>
                </a:solidFill>
                <a:latin typeface="Roboto Mono"/>
                <a:ea typeface="Roboto Mono"/>
                <a:cs typeface="Roboto Mono"/>
                <a:sym typeface="Roboto Mono"/>
              </a:rPr>
              <a:t> </a:t>
            </a:r>
            <a:r>
              <a:rPr lang="fr-CA" dirty="0">
                <a:solidFill>
                  <a:schemeClr val="dk1"/>
                </a:solidFill>
                <a:latin typeface="Roboto Mono"/>
                <a:ea typeface="Roboto Mono"/>
                <a:cs typeface="Roboto Mono"/>
                <a:sym typeface="Roboto Mono"/>
              </a:rPr>
              <a:t>monde numérique.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txBox="1">
            <a:spLocks noGrp="1"/>
          </p:cNvSpPr>
          <p:nvPr>
            <p:ph type="body" idx="1"/>
          </p:nvPr>
        </p:nvSpPr>
        <p:spPr>
          <a:xfrm>
            <a:off x="5215480" y="821434"/>
            <a:ext cx="3239008" cy="38077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fr-CA" sz="2800" i="0" u="sng" strike="noStrike" cap="none" dirty="0">
                <a:solidFill>
                  <a:schemeClr val="lt1"/>
                </a:solidFill>
                <a:latin typeface="Roboto Mono"/>
                <a:ea typeface="Roboto Mono"/>
                <a:cs typeface="Roboto Mono"/>
                <a:sym typeface="Roboto Mono"/>
              </a:rPr>
              <a:t>DÉBOGAGE</a:t>
            </a:r>
          </a:p>
          <a:p>
            <a:pPr marL="0" marR="0" lvl="0" indent="0" algn="l" rtl="0">
              <a:lnSpc>
                <a:spcPct val="100000"/>
              </a:lnSpc>
              <a:spcBef>
                <a:spcPts val="480"/>
              </a:spcBef>
              <a:spcAft>
                <a:spcPts val="0"/>
              </a:spcAft>
              <a:buClr>
                <a:schemeClr val="lt1"/>
              </a:buClr>
              <a:buSzPct val="25000"/>
              <a:buFont typeface="Arial"/>
              <a:buNone/>
            </a:pPr>
            <a:r>
              <a:rPr lang="fr-CA" sz="2400" i="0" u="none" strike="noStrike" cap="none" dirty="0">
                <a:solidFill>
                  <a:schemeClr val="lt1"/>
                </a:solidFill>
                <a:latin typeface="Roboto Mono"/>
                <a:ea typeface="Roboto Mono"/>
                <a:cs typeface="Roboto Mono"/>
                <a:sym typeface="Roboto Mono"/>
              </a:rPr>
              <a:t/>
            </a:r>
            <a:br>
              <a:rPr lang="fr-CA" sz="2400" i="0" u="none" strike="noStrike" cap="none" dirty="0">
                <a:solidFill>
                  <a:schemeClr val="lt1"/>
                </a:solidFill>
                <a:latin typeface="Roboto Mono"/>
                <a:ea typeface="Roboto Mono"/>
                <a:cs typeface="Roboto Mono"/>
                <a:sym typeface="Roboto Mono"/>
              </a:rPr>
            </a:br>
            <a:r>
              <a:rPr lang="fr-CA" sz="1800" i="0" u="none" strike="noStrike" cap="none" dirty="0">
                <a:solidFill>
                  <a:schemeClr val="lt1"/>
                </a:solidFill>
                <a:latin typeface="Roboto Mono"/>
                <a:ea typeface="Roboto Mono"/>
                <a:cs typeface="Roboto Mono"/>
                <a:sym typeface="Roboto Mono"/>
              </a:rPr>
              <a:t>Est-ce que </a:t>
            </a:r>
            <a:r>
              <a:rPr lang="fr-CA" sz="1800" dirty="0">
                <a:latin typeface="Roboto Mono"/>
                <a:ea typeface="Roboto Mono"/>
                <a:cs typeface="Roboto Mono"/>
                <a:sym typeface="Roboto Mono"/>
              </a:rPr>
              <a:t>qu’il fonctionne comme il devrait</a:t>
            </a:r>
            <a:r>
              <a:rPr lang="fr-CA" sz="1800" i="0" u="none" strike="noStrike" cap="none" dirty="0">
                <a:solidFill>
                  <a:schemeClr val="lt1"/>
                </a:solidFill>
                <a:latin typeface="Roboto Mono"/>
                <a:ea typeface="Roboto Mono"/>
                <a:cs typeface="Roboto Mono"/>
                <a:sym typeface="Roboto Mono"/>
              </a:rPr>
              <a:t>? </a:t>
            </a:r>
            <a:br>
              <a:rPr lang="fr-CA" sz="1800" i="0" u="none" strike="noStrike" cap="none" dirty="0">
                <a:solidFill>
                  <a:schemeClr val="lt1"/>
                </a:solidFill>
                <a:latin typeface="Roboto Mono"/>
                <a:ea typeface="Roboto Mono"/>
                <a:cs typeface="Roboto Mono"/>
                <a:sym typeface="Roboto Mono"/>
              </a:rPr>
            </a:br>
            <a:r>
              <a:rPr lang="fr-CA" sz="1800" i="0" u="none" strike="noStrike" cap="none" dirty="0">
                <a:solidFill>
                  <a:schemeClr val="lt1"/>
                </a:solidFill>
                <a:latin typeface="Roboto Mono"/>
                <a:ea typeface="Roboto Mono"/>
                <a:cs typeface="Roboto Mono"/>
                <a:sym typeface="Roboto Mono"/>
              </a:rPr>
              <a:t/>
            </a:r>
            <a:br>
              <a:rPr lang="fr-CA" sz="1800" i="0" u="none" strike="noStrike" cap="none" dirty="0">
                <a:solidFill>
                  <a:schemeClr val="lt1"/>
                </a:solidFill>
                <a:latin typeface="Roboto Mono"/>
                <a:ea typeface="Roboto Mono"/>
                <a:cs typeface="Roboto Mono"/>
                <a:sym typeface="Roboto Mono"/>
              </a:rPr>
            </a:br>
            <a:r>
              <a:rPr lang="fr-CA" sz="1800" i="0" u="none" strike="noStrike" cap="none" dirty="0">
                <a:solidFill>
                  <a:schemeClr val="lt1"/>
                </a:solidFill>
                <a:latin typeface="Roboto Mono"/>
                <a:ea typeface="Roboto Mono"/>
                <a:cs typeface="Roboto Mono"/>
                <a:sym typeface="Roboto Mono"/>
              </a:rPr>
              <a:t>Identifier le pourquoi et le corriger, ou trouver comment le contourner.</a:t>
            </a:r>
          </a:p>
          <a:p>
            <a:pPr marL="0" marR="0" lvl="0" indent="0" algn="l" rtl="0">
              <a:lnSpc>
                <a:spcPct val="100000"/>
              </a:lnSpc>
              <a:spcBef>
                <a:spcPts val="480"/>
              </a:spcBef>
              <a:spcAft>
                <a:spcPts val="0"/>
              </a:spcAft>
              <a:buClr>
                <a:schemeClr val="lt1"/>
              </a:buClr>
              <a:buSzPct val="25000"/>
              <a:buFont typeface="Arial"/>
              <a:buNone/>
            </a:pPr>
            <a:endParaRPr sz="1800" i="0" u="none" strike="noStrike" cap="none" dirty="0">
              <a:solidFill>
                <a:schemeClr val="lt1"/>
              </a:solidFill>
              <a:latin typeface="Roboto Mono"/>
              <a:ea typeface="Roboto Mono"/>
              <a:cs typeface="Roboto Mono"/>
              <a:sym typeface="Roboto Mono"/>
            </a:endParaRPr>
          </a:p>
          <a:p>
            <a:pPr marL="0" marR="0" lvl="0" indent="0" algn="l" rtl="0">
              <a:lnSpc>
                <a:spcPct val="100000"/>
              </a:lnSpc>
              <a:spcBef>
                <a:spcPts val="480"/>
              </a:spcBef>
              <a:spcAft>
                <a:spcPts val="0"/>
              </a:spcAft>
              <a:buClr>
                <a:schemeClr val="lt1"/>
              </a:buClr>
              <a:buSzPct val="25000"/>
              <a:buFont typeface="Arial"/>
              <a:buNone/>
            </a:pPr>
            <a:endParaRPr sz="2400" i="0" u="none" strike="noStrike" cap="none" dirty="0">
              <a:solidFill>
                <a:schemeClr val="lt1"/>
              </a:solidFill>
              <a:latin typeface="Roboto Mono"/>
              <a:ea typeface="Roboto Mono"/>
              <a:cs typeface="Roboto Mono"/>
              <a:sym typeface="Roboto Mono"/>
            </a:endParaRPr>
          </a:p>
        </p:txBody>
      </p:sp>
      <p:pic>
        <p:nvPicPr>
          <p:cNvPr id="436" name="Shape 436"/>
          <p:cNvPicPr preferRelativeResize="0"/>
          <p:nvPr/>
        </p:nvPicPr>
        <p:blipFill rotWithShape="1">
          <a:blip r:embed="rId3">
            <a:alphaModFix/>
          </a:blip>
          <a:srcRect/>
          <a:stretch/>
        </p:blipFill>
        <p:spPr>
          <a:xfrm>
            <a:off x="533400" y="881436"/>
            <a:ext cx="3515895" cy="3134895"/>
          </a:xfrm>
          <a:prstGeom prst="rect">
            <a:avLst/>
          </a:prstGeom>
          <a:noFill/>
          <a:ln>
            <a:noFill/>
          </a:ln>
        </p:spPr>
      </p:pic>
      <p:sp>
        <p:nvSpPr>
          <p:cNvPr id="437" name="Shape 437"/>
          <p:cNvSpPr txBox="1"/>
          <p:nvPr/>
        </p:nvSpPr>
        <p:spPr>
          <a:xfrm>
            <a:off x="427200" y="433650"/>
            <a:ext cx="4373400" cy="4617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fr-CA" sz="1600" i="0" u="none" strike="noStrike" cap="none" dirty="0">
                <a:solidFill>
                  <a:schemeClr val="dk1"/>
                </a:solidFill>
                <a:latin typeface="Roboto Mono"/>
                <a:ea typeface="Roboto Mono"/>
                <a:cs typeface="Roboto Mono"/>
                <a:sym typeface="Roboto Mono"/>
              </a:rPr>
              <a:t>Le premier </a:t>
            </a:r>
            <a:r>
              <a:rPr lang="fr-CA" sz="1600" i="0" u="none" strike="noStrike" cap="none" dirty="0">
                <a:solidFill>
                  <a:srgbClr val="FF8939"/>
                </a:solidFill>
                <a:latin typeface="Roboto Mono"/>
                <a:ea typeface="Roboto Mono"/>
                <a:cs typeface="Roboto Mono"/>
                <a:sym typeface="Roboto Mono"/>
              </a:rPr>
              <a:t>“</a:t>
            </a:r>
            <a:r>
              <a:rPr lang="fr-CA" sz="1600" i="0" u="none" strike="noStrike" cap="none" dirty="0">
                <a:solidFill>
                  <a:schemeClr val="dk2"/>
                </a:solidFill>
                <a:latin typeface="Roboto Mono"/>
                <a:ea typeface="Roboto Mono"/>
                <a:cs typeface="Roboto Mono"/>
                <a:sym typeface="Roboto Mono"/>
              </a:rPr>
              <a:t>b</a:t>
            </a:r>
            <a:r>
              <a:rPr lang="fr-CA" sz="1600" dirty="0">
                <a:solidFill>
                  <a:schemeClr val="dk2"/>
                </a:solidFill>
                <a:latin typeface="Roboto Mono"/>
                <a:ea typeface="Roboto Mono"/>
                <a:cs typeface="Roboto Mono"/>
                <a:sym typeface="Roboto Mono"/>
              </a:rPr>
              <a:t>ug</a:t>
            </a:r>
            <a:r>
              <a:rPr lang="fr-CA" sz="1600" i="0" u="none" strike="noStrike" cap="none" dirty="0">
                <a:solidFill>
                  <a:schemeClr val="dk2"/>
                </a:solidFill>
                <a:latin typeface="Roboto Mono"/>
                <a:ea typeface="Roboto Mono"/>
                <a:cs typeface="Roboto Mono"/>
                <a:sym typeface="Roboto Mono"/>
              </a:rPr>
              <a:t>” </a:t>
            </a:r>
            <a:r>
              <a:rPr lang="fr-CA" sz="1600" i="0" u="none" strike="noStrike" cap="none" dirty="0">
                <a:solidFill>
                  <a:srgbClr val="33AFF7"/>
                </a:solidFill>
                <a:latin typeface="Roboto Mono"/>
                <a:ea typeface="Roboto Mono"/>
                <a:cs typeface="Roboto Mono"/>
                <a:sym typeface="Roboto Mono"/>
              </a:rPr>
              <a:t>informatique</a:t>
            </a:r>
          </a:p>
        </p:txBody>
      </p:sp>
      <p:sp>
        <p:nvSpPr>
          <p:cNvPr id="438" name="Shape 438"/>
          <p:cNvSpPr txBox="1"/>
          <p:nvPr/>
        </p:nvSpPr>
        <p:spPr>
          <a:xfrm>
            <a:off x="984000" y="4092525"/>
            <a:ext cx="3588000" cy="3327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fr-CA" sz="1000" i="1" u="none" strike="noStrike" cap="none" dirty="0">
                <a:solidFill>
                  <a:schemeClr val="dk1"/>
                </a:solidFill>
                <a:latin typeface="Roboto Mono"/>
                <a:ea typeface="Roboto Mono"/>
                <a:cs typeface="Roboto Mono"/>
                <a:sym typeface="Roboto Mono"/>
              </a:rPr>
              <a:t>Du journal de bord de Grace Hopper, 1947</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Shape 444"/>
          <p:cNvSpPr txBox="1">
            <a:spLocks noGrp="1"/>
          </p:cNvSpPr>
          <p:nvPr>
            <p:ph type="body" idx="1"/>
          </p:nvPr>
        </p:nvSpPr>
        <p:spPr>
          <a:xfrm>
            <a:off x="5195025" y="2014226"/>
            <a:ext cx="3631500" cy="885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fr-CA" sz="3000" i="0" u="none" strike="noStrike" cap="none">
                <a:solidFill>
                  <a:schemeClr val="lt1"/>
                </a:solidFill>
                <a:latin typeface="Roboto Mono"/>
                <a:ea typeface="Roboto Mono"/>
                <a:cs typeface="Roboto Mono"/>
                <a:sym typeface="Roboto Mono"/>
              </a:rPr>
              <a:t>Programme-moi…</a:t>
            </a:r>
          </a:p>
          <a:p>
            <a:pPr marL="0" marR="0" lvl="0" indent="0" algn="l" rtl="0">
              <a:lnSpc>
                <a:spcPct val="100000"/>
              </a:lnSpc>
              <a:spcBef>
                <a:spcPts val="480"/>
              </a:spcBef>
              <a:spcAft>
                <a:spcPts val="0"/>
              </a:spcAft>
              <a:buClr>
                <a:schemeClr val="lt1"/>
              </a:buClr>
              <a:buSzPct val="25000"/>
              <a:buFont typeface="Arial"/>
              <a:buNone/>
            </a:pPr>
            <a:endParaRPr sz="3200" i="0" u="none" strike="noStrike" cap="none">
              <a:solidFill>
                <a:schemeClr val="lt1"/>
              </a:solidFill>
              <a:latin typeface="Roboto Mono"/>
              <a:ea typeface="Roboto Mono"/>
              <a:cs typeface="Roboto Mono"/>
              <a:sym typeface="Roboto Mono"/>
            </a:endParaRPr>
          </a:p>
        </p:txBody>
      </p:sp>
      <p:sp>
        <p:nvSpPr>
          <p:cNvPr id="445" name="Shape 445"/>
          <p:cNvSpPr txBox="1"/>
          <p:nvPr/>
        </p:nvSpPr>
        <p:spPr>
          <a:xfrm>
            <a:off x="152400" y="304800"/>
            <a:ext cx="4432200" cy="5262900"/>
          </a:xfrm>
          <a:prstGeom prst="rect">
            <a:avLst/>
          </a:prstGeom>
          <a:noFill/>
          <a:ln>
            <a:noFill/>
          </a:ln>
        </p:spPr>
        <p:txBody>
          <a:bodyPr lIns="91425" tIns="45700" rIns="91425" bIns="45700" anchor="t" anchorCtr="0">
            <a:noAutofit/>
          </a:bodyPr>
          <a:lstStyle/>
          <a:p>
            <a:pPr marL="342900" marR="0" lvl="0" indent="-330200" algn="l" rtl="0">
              <a:lnSpc>
                <a:spcPct val="100000"/>
              </a:lnSpc>
              <a:spcBef>
                <a:spcPts val="0"/>
              </a:spcBef>
              <a:spcAft>
                <a:spcPts val="0"/>
              </a:spcAft>
              <a:buClr>
                <a:srgbClr val="33AFF7"/>
              </a:buClr>
              <a:buSzPct val="100000"/>
              <a:buFont typeface="Roboto Mono"/>
              <a:buAutoNum type="arabicPeriod"/>
            </a:pPr>
            <a:r>
              <a:rPr lang="fr-CA" sz="1200" dirty="0">
                <a:solidFill>
                  <a:srgbClr val="33AFF7"/>
                </a:solidFill>
                <a:latin typeface="Roboto Mono"/>
                <a:ea typeface="Roboto Mono"/>
                <a:cs typeface="Roboto Mono"/>
                <a:sym typeface="Roboto Mono"/>
              </a:rPr>
              <a:t>Équipes</a:t>
            </a:r>
            <a:r>
              <a:rPr lang="fr-CA" sz="1200" i="0" u="none" strike="noStrike" cap="none" dirty="0">
                <a:solidFill>
                  <a:srgbClr val="33AFF7"/>
                </a:solidFill>
                <a:latin typeface="Roboto Mono"/>
                <a:ea typeface="Roboto Mono"/>
                <a:cs typeface="Roboto Mono"/>
                <a:sym typeface="Roboto Mono"/>
              </a:rPr>
              <a:t> de deux</a:t>
            </a:r>
            <a:br>
              <a:rPr lang="fr-CA" sz="1200" i="0" u="none" strike="noStrike" cap="none" dirty="0">
                <a:solidFill>
                  <a:srgbClr val="33AFF7"/>
                </a:solidFill>
                <a:latin typeface="Roboto Mono"/>
                <a:ea typeface="Roboto Mono"/>
                <a:cs typeface="Roboto Mono"/>
                <a:sym typeface="Roboto Mono"/>
              </a:rPr>
            </a:br>
            <a:endParaRPr lang="fr-CA" sz="1200" i="0" u="none" strike="noStrike" cap="none" dirty="0">
              <a:solidFill>
                <a:srgbClr val="33AFF7"/>
              </a:solidFill>
              <a:latin typeface="Roboto Mono"/>
              <a:ea typeface="Roboto Mono"/>
              <a:cs typeface="Roboto Mono"/>
              <a:sym typeface="Roboto Mono"/>
            </a:endParaRPr>
          </a:p>
          <a:p>
            <a:pPr marL="342900" marR="0" lvl="0" indent="-330200" algn="l" rtl="0">
              <a:lnSpc>
                <a:spcPct val="100000"/>
              </a:lnSpc>
              <a:spcBef>
                <a:spcPts val="0"/>
              </a:spcBef>
              <a:spcAft>
                <a:spcPts val="0"/>
              </a:spcAft>
              <a:buClr>
                <a:srgbClr val="33AFF7"/>
              </a:buClr>
              <a:buSzPct val="100000"/>
              <a:buFont typeface="Roboto Mono"/>
              <a:buAutoNum type="arabicPeriod"/>
            </a:pPr>
            <a:r>
              <a:rPr lang="fr-CA" sz="1200" i="0" u="none" strike="noStrike" cap="none" dirty="0">
                <a:solidFill>
                  <a:srgbClr val="33AFF7"/>
                </a:solidFill>
                <a:latin typeface="Roboto Mono"/>
                <a:ea typeface="Roboto Mono"/>
                <a:cs typeface="Roboto Mono"/>
                <a:sym typeface="Roboto Mono"/>
              </a:rPr>
              <a:t>Un papier et un crayon pour chaque </a:t>
            </a:r>
            <a:r>
              <a:rPr lang="fr-CA" sz="1200" dirty="0">
                <a:solidFill>
                  <a:srgbClr val="33AFF7"/>
                </a:solidFill>
                <a:latin typeface="Roboto Mono"/>
                <a:ea typeface="Roboto Mono"/>
                <a:cs typeface="Roboto Mono"/>
                <a:sym typeface="Roboto Mono"/>
              </a:rPr>
              <a:t>équipe</a:t>
            </a:r>
            <a:r>
              <a:rPr lang="fr-CA" sz="1200" i="0" u="none" strike="noStrike" cap="none" dirty="0">
                <a:solidFill>
                  <a:srgbClr val="33AFF7"/>
                </a:solidFill>
                <a:latin typeface="Roboto Mono"/>
                <a:ea typeface="Roboto Mono"/>
                <a:cs typeface="Roboto Mono"/>
                <a:sym typeface="Roboto Mono"/>
              </a:rPr>
              <a:t/>
            </a:r>
            <a:br>
              <a:rPr lang="fr-CA" sz="1200" i="0" u="none" strike="noStrike" cap="none" dirty="0">
                <a:solidFill>
                  <a:srgbClr val="33AFF7"/>
                </a:solidFill>
                <a:latin typeface="Roboto Mono"/>
                <a:ea typeface="Roboto Mono"/>
                <a:cs typeface="Roboto Mono"/>
                <a:sym typeface="Roboto Mono"/>
              </a:rPr>
            </a:br>
            <a:endParaRPr lang="fr-CA" sz="1200" i="0" u="none" strike="noStrike" cap="none" dirty="0">
              <a:solidFill>
                <a:srgbClr val="33AFF7"/>
              </a:solidFill>
              <a:latin typeface="Roboto Mono"/>
              <a:ea typeface="Roboto Mono"/>
              <a:cs typeface="Roboto Mono"/>
              <a:sym typeface="Roboto Mono"/>
            </a:endParaRPr>
          </a:p>
          <a:p>
            <a:pPr marL="342900" marR="0" lvl="0" indent="-330200" algn="l" rtl="0">
              <a:lnSpc>
                <a:spcPct val="100000"/>
              </a:lnSpc>
              <a:spcBef>
                <a:spcPts val="0"/>
              </a:spcBef>
              <a:spcAft>
                <a:spcPts val="0"/>
              </a:spcAft>
              <a:buClr>
                <a:srgbClr val="33AFF7"/>
              </a:buClr>
              <a:buSzPct val="100000"/>
              <a:buFont typeface="Roboto Mono"/>
              <a:buAutoNum type="arabicPeriod"/>
            </a:pPr>
            <a:r>
              <a:rPr lang="fr-CA" sz="1200" i="0" u="none" strike="noStrike" cap="none" dirty="0">
                <a:solidFill>
                  <a:srgbClr val="33AFF7"/>
                </a:solidFill>
                <a:latin typeface="Roboto Mono"/>
                <a:ea typeface="Roboto Mono"/>
                <a:cs typeface="Roboto Mono"/>
                <a:sym typeface="Roboto Mono"/>
              </a:rPr>
              <a:t>Désigner </a:t>
            </a:r>
            <a:br>
              <a:rPr lang="fr-CA" sz="1200" i="0" u="none" strike="noStrike" cap="none" dirty="0">
                <a:solidFill>
                  <a:srgbClr val="33AFF7"/>
                </a:solidFill>
                <a:latin typeface="Roboto Mono"/>
                <a:ea typeface="Roboto Mono"/>
                <a:cs typeface="Roboto Mono"/>
                <a:sym typeface="Roboto Mono"/>
              </a:rPr>
            </a:br>
            <a:r>
              <a:rPr lang="fr-CA" sz="1200" i="0" u="none" strike="noStrike" cap="none" dirty="0">
                <a:solidFill>
                  <a:srgbClr val="33AFF7"/>
                </a:solidFill>
                <a:latin typeface="Roboto Mono"/>
                <a:ea typeface="Roboto Mono"/>
                <a:cs typeface="Roboto Mono"/>
                <a:sym typeface="Roboto Mono"/>
              </a:rPr>
              <a:t>- un programmeur </a:t>
            </a:r>
            <a:br>
              <a:rPr lang="fr-CA" sz="1200" i="0" u="none" strike="noStrike" cap="none" dirty="0">
                <a:solidFill>
                  <a:srgbClr val="33AFF7"/>
                </a:solidFill>
                <a:latin typeface="Roboto Mono"/>
                <a:ea typeface="Roboto Mono"/>
                <a:cs typeface="Roboto Mono"/>
                <a:sym typeface="Roboto Mono"/>
              </a:rPr>
            </a:br>
            <a:r>
              <a:rPr lang="fr-CA" sz="1200" i="0" u="none" strike="noStrike" cap="none" dirty="0">
                <a:solidFill>
                  <a:srgbClr val="33AFF7"/>
                </a:solidFill>
                <a:latin typeface="Roboto Mono"/>
                <a:ea typeface="Roboto Mono"/>
                <a:cs typeface="Roboto Mono"/>
                <a:sym typeface="Roboto Mono"/>
              </a:rPr>
              <a:t>- un ordinateur</a:t>
            </a:r>
            <a:br>
              <a:rPr lang="fr-CA" sz="1200" i="0" u="none" strike="noStrike" cap="none" dirty="0">
                <a:solidFill>
                  <a:srgbClr val="33AFF7"/>
                </a:solidFill>
                <a:latin typeface="Roboto Mono"/>
                <a:ea typeface="Roboto Mono"/>
                <a:cs typeface="Roboto Mono"/>
                <a:sym typeface="Roboto Mono"/>
              </a:rPr>
            </a:br>
            <a:endParaRPr lang="fr-CA" sz="1200" i="0" u="none" strike="noStrike" cap="none" dirty="0">
              <a:solidFill>
                <a:srgbClr val="33AFF7"/>
              </a:solidFill>
              <a:latin typeface="Roboto Mono"/>
              <a:ea typeface="Roboto Mono"/>
              <a:cs typeface="Roboto Mono"/>
              <a:sym typeface="Roboto Mono"/>
            </a:endParaRPr>
          </a:p>
          <a:p>
            <a:pPr marL="342900" marR="0" lvl="0" indent="-330200" algn="l" rtl="0">
              <a:lnSpc>
                <a:spcPct val="100000"/>
              </a:lnSpc>
              <a:spcBef>
                <a:spcPts val="0"/>
              </a:spcBef>
              <a:spcAft>
                <a:spcPts val="0"/>
              </a:spcAft>
              <a:buClr>
                <a:srgbClr val="33AFF7"/>
              </a:buClr>
              <a:buSzPct val="100000"/>
              <a:buFont typeface="Roboto Mono"/>
              <a:buAutoNum type="arabicPeriod"/>
            </a:pPr>
            <a:r>
              <a:rPr lang="fr-CA" sz="1200" i="0" u="none" strike="noStrike" cap="none" dirty="0">
                <a:solidFill>
                  <a:srgbClr val="33AFF7"/>
                </a:solidFill>
                <a:latin typeface="Roboto Mono"/>
                <a:ea typeface="Roboto Mono"/>
                <a:cs typeface="Roboto Mono"/>
                <a:sym typeface="Roboto Mono"/>
              </a:rPr>
              <a:t>« Ordinateurs »  </a:t>
            </a:r>
            <a:r>
              <a:rPr lang="fr-CA" sz="1200" i="1" u="none" strike="noStrike" cap="none" dirty="0">
                <a:solidFill>
                  <a:srgbClr val="33AFF7"/>
                </a:solidFill>
                <a:latin typeface="Roboto Mono"/>
                <a:ea typeface="Roboto Mono"/>
                <a:cs typeface="Roboto Mono"/>
                <a:sym typeface="Roboto Mono"/>
              </a:rPr>
              <a:t>Tournez le dos.</a:t>
            </a:r>
            <a:r>
              <a:rPr lang="fr-CA" sz="1200" i="0" u="none" strike="noStrike" cap="none" dirty="0">
                <a:solidFill>
                  <a:srgbClr val="33AFF7"/>
                </a:solidFill>
                <a:latin typeface="Roboto Mono"/>
                <a:ea typeface="Roboto Mono"/>
                <a:cs typeface="Roboto Mono"/>
                <a:sym typeface="Roboto Mono"/>
              </a:rPr>
              <a:t/>
            </a:r>
            <a:br>
              <a:rPr lang="fr-CA" sz="1200" i="0" u="none" strike="noStrike" cap="none" dirty="0">
                <a:solidFill>
                  <a:srgbClr val="33AFF7"/>
                </a:solidFill>
                <a:latin typeface="Roboto Mono"/>
                <a:ea typeface="Roboto Mono"/>
                <a:cs typeface="Roboto Mono"/>
                <a:sym typeface="Roboto Mono"/>
              </a:rPr>
            </a:br>
            <a:r>
              <a:rPr lang="fr-CA" sz="1200" i="0" u="none" strike="noStrike" cap="none" dirty="0">
                <a:solidFill>
                  <a:srgbClr val="33AFF7"/>
                </a:solidFill>
                <a:latin typeface="Roboto Mono"/>
                <a:ea typeface="Roboto Mono"/>
                <a:cs typeface="Roboto Mono"/>
                <a:sym typeface="Roboto Mono"/>
              </a:rPr>
              <a:t>« Programmeurs » </a:t>
            </a:r>
            <a:r>
              <a:rPr lang="fr-CA" sz="1200" i="1" u="none" strike="noStrike" cap="none" dirty="0">
                <a:solidFill>
                  <a:srgbClr val="33AFF7"/>
                </a:solidFill>
                <a:latin typeface="Roboto Mono"/>
                <a:ea typeface="Roboto Mono"/>
                <a:cs typeface="Roboto Mono"/>
                <a:sym typeface="Roboto Mono"/>
              </a:rPr>
              <a:t>Regardez l’image dans l’enveloppe et cachez-l</a:t>
            </a:r>
            <a:r>
              <a:rPr lang="fr-CA" sz="1200" i="1" dirty="0">
                <a:solidFill>
                  <a:srgbClr val="33AFF7"/>
                </a:solidFill>
                <a:latin typeface="Roboto Mono"/>
                <a:ea typeface="Roboto Mono"/>
                <a:cs typeface="Roboto Mono"/>
                <a:sym typeface="Roboto Mono"/>
              </a:rPr>
              <a:t>a</a:t>
            </a:r>
            <a:r>
              <a:rPr lang="fr-CA" sz="1200" i="1" u="none" strike="noStrike" cap="none" dirty="0">
                <a:solidFill>
                  <a:srgbClr val="33AFF7"/>
                </a:solidFill>
                <a:latin typeface="Roboto Mono"/>
                <a:ea typeface="Roboto Mono"/>
                <a:cs typeface="Roboto Mono"/>
                <a:sym typeface="Roboto Mono"/>
              </a:rPr>
              <a:t>.</a:t>
            </a:r>
            <a:r>
              <a:rPr lang="fr-CA" sz="1200" i="0" u="none" strike="noStrike" cap="none" dirty="0">
                <a:solidFill>
                  <a:srgbClr val="33AFF7"/>
                </a:solidFill>
                <a:latin typeface="Roboto Mono"/>
                <a:ea typeface="Roboto Mono"/>
                <a:cs typeface="Roboto Mono"/>
                <a:sym typeface="Roboto Mono"/>
              </a:rPr>
              <a:t/>
            </a:r>
            <a:br>
              <a:rPr lang="fr-CA" sz="1200" i="0" u="none" strike="noStrike" cap="none" dirty="0">
                <a:solidFill>
                  <a:srgbClr val="33AFF7"/>
                </a:solidFill>
                <a:latin typeface="Roboto Mono"/>
                <a:ea typeface="Roboto Mono"/>
                <a:cs typeface="Roboto Mono"/>
                <a:sym typeface="Roboto Mono"/>
              </a:rPr>
            </a:br>
            <a:endParaRPr lang="fr-CA" sz="1200" i="0" u="none" strike="noStrike" cap="none" dirty="0">
              <a:solidFill>
                <a:srgbClr val="33AFF7"/>
              </a:solidFill>
              <a:latin typeface="Roboto Mono"/>
              <a:ea typeface="Roboto Mono"/>
              <a:cs typeface="Roboto Mono"/>
              <a:sym typeface="Roboto Mono"/>
            </a:endParaRPr>
          </a:p>
          <a:p>
            <a:pPr marL="342900" marR="0" lvl="0" indent="-342900" algn="l" rtl="0">
              <a:lnSpc>
                <a:spcPct val="100000"/>
              </a:lnSpc>
              <a:spcBef>
                <a:spcPts val="0"/>
              </a:spcBef>
              <a:spcAft>
                <a:spcPts val="0"/>
              </a:spcAft>
              <a:buClr>
                <a:srgbClr val="33AFF7"/>
              </a:buClr>
              <a:buSzPct val="116666"/>
              <a:buFont typeface="Arial"/>
              <a:buAutoNum type="arabicPeriod"/>
            </a:pPr>
            <a:r>
              <a:rPr lang="fr-CA" sz="1200" i="0" u="none" strike="noStrike" cap="none" dirty="0">
                <a:solidFill>
                  <a:srgbClr val="33AFF7"/>
                </a:solidFill>
                <a:latin typeface="Roboto Mono"/>
                <a:ea typeface="Roboto Mono"/>
                <a:cs typeface="Roboto Mono"/>
                <a:sym typeface="Roboto Mono"/>
              </a:rPr>
              <a:t>Sur le signal…</a:t>
            </a:r>
            <a:br>
              <a:rPr lang="fr-CA" sz="1200" i="0" u="none" strike="noStrike" cap="none" dirty="0">
                <a:solidFill>
                  <a:srgbClr val="33AFF7"/>
                </a:solidFill>
                <a:latin typeface="Roboto Mono"/>
                <a:ea typeface="Roboto Mono"/>
                <a:cs typeface="Roboto Mono"/>
                <a:sym typeface="Roboto Mono"/>
              </a:rPr>
            </a:br>
            <a:r>
              <a:rPr lang="fr-CA" sz="1200" i="0" u="none" strike="noStrike" cap="none" dirty="0">
                <a:solidFill>
                  <a:srgbClr val="33AFF7"/>
                </a:solidFill>
                <a:latin typeface="Roboto Mono"/>
                <a:ea typeface="Roboto Mono"/>
                <a:cs typeface="Roboto Mono"/>
                <a:sym typeface="Roboto Mono"/>
              </a:rPr>
              <a:t/>
            </a:r>
            <a:br>
              <a:rPr lang="fr-CA" sz="1200" i="0" u="none" strike="noStrike" cap="none" dirty="0">
                <a:solidFill>
                  <a:srgbClr val="33AFF7"/>
                </a:solidFill>
                <a:latin typeface="Roboto Mono"/>
                <a:ea typeface="Roboto Mono"/>
                <a:cs typeface="Roboto Mono"/>
                <a:sym typeface="Roboto Mono"/>
              </a:rPr>
            </a:br>
            <a:r>
              <a:rPr lang="fr-CA" sz="1200" i="0" u="none" strike="noStrike" cap="none" dirty="0">
                <a:solidFill>
                  <a:srgbClr val="33AFF7"/>
                </a:solidFill>
                <a:latin typeface="Roboto Mono"/>
                <a:ea typeface="Roboto Mono"/>
                <a:cs typeface="Roboto Mono"/>
                <a:sym typeface="Roboto Mono"/>
              </a:rPr>
              <a:t>« PROGRAMMEUR »</a:t>
            </a:r>
            <a:br>
              <a:rPr lang="fr-CA" sz="1200" i="0" u="none" strike="noStrike" cap="none" dirty="0">
                <a:solidFill>
                  <a:srgbClr val="33AFF7"/>
                </a:solidFill>
                <a:latin typeface="Roboto Mono"/>
                <a:ea typeface="Roboto Mono"/>
                <a:cs typeface="Roboto Mono"/>
                <a:sym typeface="Roboto Mono"/>
              </a:rPr>
            </a:br>
            <a:r>
              <a:rPr lang="fr-CA" sz="1200" i="0" u="none" strike="noStrike" cap="none" dirty="0">
                <a:solidFill>
                  <a:srgbClr val="33AFF7"/>
                </a:solidFill>
                <a:latin typeface="Roboto Mono"/>
                <a:ea typeface="Roboto Mono"/>
                <a:cs typeface="Roboto Mono"/>
                <a:sym typeface="Roboto Mono"/>
              </a:rPr>
              <a:t> </a:t>
            </a:r>
            <a:r>
              <a:rPr lang="fr-CA" sz="1200" i="1" u="none" strike="noStrike" cap="none" dirty="0">
                <a:solidFill>
                  <a:srgbClr val="33AFF7"/>
                </a:solidFill>
                <a:latin typeface="Roboto Mono"/>
                <a:ea typeface="Roboto Mono"/>
                <a:cs typeface="Roboto Mono"/>
                <a:sym typeface="Roboto Mono"/>
              </a:rPr>
              <a:t>En utilisant uniquement des formes géométriques, donne</a:t>
            </a:r>
            <a:r>
              <a:rPr lang="fr-CA" sz="1200" i="1" dirty="0">
                <a:solidFill>
                  <a:srgbClr val="33AFF7"/>
                </a:solidFill>
                <a:latin typeface="Roboto Mono"/>
                <a:ea typeface="Roboto Mono"/>
                <a:cs typeface="Roboto Mono"/>
                <a:sym typeface="Roboto Mono"/>
              </a:rPr>
              <a:t>z</a:t>
            </a:r>
            <a:r>
              <a:rPr lang="fr-CA" sz="1200" i="1" u="none" strike="noStrike" cap="none" dirty="0">
                <a:solidFill>
                  <a:srgbClr val="33AFF7"/>
                </a:solidFill>
                <a:latin typeface="Roboto Mono"/>
                <a:ea typeface="Roboto Mono"/>
                <a:cs typeface="Roboto Mono"/>
                <a:sym typeface="Roboto Mono"/>
              </a:rPr>
              <a:t> des instructions </a:t>
            </a:r>
            <a:r>
              <a:rPr lang="fr-CA" sz="1200" i="1" dirty="0">
                <a:solidFill>
                  <a:srgbClr val="33AFF7"/>
                </a:solidFill>
                <a:latin typeface="Roboto Mono"/>
                <a:ea typeface="Roboto Mono"/>
                <a:cs typeface="Roboto Mono"/>
                <a:sym typeface="Roboto Mono"/>
              </a:rPr>
              <a:t>afin de </a:t>
            </a:r>
            <a:r>
              <a:rPr lang="fr-CA" sz="1200" i="1" u="none" strike="noStrike" cap="none" dirty="0">
                <a:solidFill>
                  <a:srgbClr val="33AFF7"/>
                </a:solidFill>
                <a:latin typeface="Roboto Mono"/>
                <a:ea typeface="Roboto Mono"/>
                <a:cs typeface="Roboto Mono"/>
                <a:sym typeface="Roboto Mono"/>
              </a:rPr>
              <a:t>reproduire l’imag</a:t>
            </a:r>
            <a:r>
              <a:rPr lang="fr-CA" sz="1200" i="1" dirty="0">
                <a:solidFill>
                  <a:srgbClr val="33AFF7"/>
                </a:solidFill>
                <a:latin typeface="Roboto Mono"/>
                <a:ea typeface="Roboto Mono"/>
                <a:cs typeface="Roboto Mono"/>
                <a:sym typeface="Roboto Mono"/>
              </a:rPr>
              <a:t>e</a:t>
            </a:r>
            <a:r>
              <a:rPr lang="fr-CA" sz="1200" i="0" u="none" strike="noStrike" cap="none" dirty="0">
                <a:solidFill>
                  <a:srgbClr val="33AFF7"/>
                </a:solidFill>
                <a:latin typeface="Roboto Mono"/>
                <a:ea typeface="Roboto Mono"/>
                <a:cs typeface="Roboto Mono"/>
                <a:sym typeface="Roboto Mono"/>
              </a:rPr>
              <a:t/>
            </a:r>
            <a:br>
              <a:rPr lang="fr-CA" sz="1200" i="0" u="none" strike="noStrike" cap="none" dirty="0">
                <a:solidFill>
                  <a:srgbClr val="33AFF7"/>
                </a:solidFill>
                <a:latin typeface="Roboto Mono"/>
                <a:ea typeface="Roboto Mono"/>
                <a:cs typeface="Roboto Mono"/>
                <a:sym typeface="Roboto Mono"/>
              </a:rPr>
            </a:br>
            <a:r>
              <a:rPr lang="fr-CA" sz="1200" i="0" u="none" strike="noStrike" cap="none" dirty="0">
                <a:solidFill>
                  <a:srgbClr val="33AFF7"/>
                </a:solidFill>
                <a:latin typeface="Roboto Mono"/>
                <a:ea typeface="Roboto Mono"/>
                <a:cs typeface="Roboto Mono"/>
                <a:sym typeface="Roboto Mono"/>
              </a:rPr>
              <a:t/>
            </a:r>
            <a:br>
              <a:rPr lang="fr-CA" sz="1200" i="0" u="none" strike="noStrike" cap="none" dirty="0">
                <a:solidFill>
                  <a:srgbClr val="33AFF7"/>
                </a:solidFill>
                <a:latin typeface="Roboto Mono"/>
                <a:ea typeface="Roboto Mono"/>
                <a:cs typeface="Roboto Mono"/>
                <a:sym typeface="Roboto Mono"/>
              </a:rPr>
            </a:br>
            <a:r>
              <a:rPr lang="fr-CA" sz="1200" i="0" u="none" strike="noStrike" cap="none" dirty="0">
                <a:solidFill>
                  <a:srgbClr val="33AFF7"/>
                </a:solidFill>
                <a:latin typeface="Roboto Mono"/>
                <a:ea typeface="Roboto Mono"/>
                <a:cs typeface="Roboto Mono"/>
                <a:sym typeface="Roboto Mono"/>
              </a:rPr>
              <a:t>« ORDINATEUR » </a:t>
            </a:r>
            <a:br>
              <a:rPr lang="fr-CA" sz="1200" i="0" u="none" strike="noStrike" cap="none" dirty="0">
                <a:solidFill>
                  <a:srgbClr val="33AFF7"/>
                </a:solidFill>
                <a:latin typeface="Roboto Mono"/>
                <a:ea typeface="Roboto Mono"/>
                <a:cs typeface="Roboto Mono"/>
                <a:sym typeface="Roboto Mono"/>
              </a:rPr>
            </a:br>
            <a:r>
              <a:rPr lang="fr-CA" sz="1200" i="1" u="none" strike="noStrike" cap="none" dirty="0">
                <a:solidFill>
                  <a:srgbClr val="33AFF7"/>
                </a:solidFill>
                <a:latin typeface="Roboto Mono"/>
                <a:ea typeface="Roboto Mono"/>
                <a:cs typeface="Roboto Mono"/>
                <a:sym typeface="Roboto Mono"/>
              </a:rPr>
              <a:t>Suivez les instructions de votre programmeur à la lettre!</a:t>
            </a:r>
            <a:r>
              <a:rPr lang="fr-CA" sz="1400" b="0" i="0" u="none" strike="noStrike" cap="none" dirty="0">
                <a:solidFill>
                  <a:srgbClr val="33AFF7"/>
                </a:solidFill>
                <a:latin typeface="Arial"/>
                <a:ea typeface="Arial"/>
                <a:cs typeface="Arial"/>
                <a:sym typeface="Arial"/>
              </a:rPr>
              <a:t/>
            </a:r>
            <a:br>
              <a:rPr lang="fr-CA" sz="1400" b="0" i="0" u="none" strike="noStrike" cap="none" dirty="0">
                <a:solidFill>
                  <a:srgbClr val="33AFF7"/>
                </a:solidFill>
                <a:latin typeface="Arial"/>
                <a:ea typeface="Arial"/>
                <a:cs typeface="Arial"/>
                <a:sym typeface="Arial"/>
              </a:rPr>
            </a:br>
            <a:endParaRPr lang="fr-CA" sz="1400" b="0" i="0" u="none" strike="noStrike" cap="none" dirty="0">
              <a:solidFill>
                <a:srgbClr val="33AFF7"/>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Font typeface="Arial"/>
              <a:buNone/>
            </a:pPr>
            <a:endParaRPr sz="1400" b="0" i="0" u="none" strike="noStrike" cap="none" dirty="0">
              <a:solidFill>
                <a:srgbClr val="33AFF7"/>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body" idx="1"/>
          </p:nvPr>
        </p:nvSpPr>
        <p:spPr>
          <a:xfrm>
            <a:off x="5215480" y="966052"/>
            <a:ext cx="3239100" cy="3807600"/>
          </a:xfrm>
          <a:prstGeom prst="rect">
            <a:avLst/>
          </a:prstGeom>
          <a:noFill/>
          <a:ln>
            <a:noFill/>
          </a:ln>
        </p:spPr>
        <p:txBody>
          <a:bodyPr lIns="91425" tIns="45700" rIns="91425" bIns="45700" anchor="t" anchorCtr="0">
            <a:noAutofit/>
          </a:bodyPr>
          <a:lstStyle/>
          <a:p>
            <a:pPr marL="0" marR="0" lvl="0" indent="0" algn="ctr" rtl="0">
              <a:lnSpc>
                <a:spcPct val="200000"/>
              </a:lnSpc>
              <a:spcBef>
                <a:spcPts val="0"/>
              </a:spcBef>
              <a:spcAft>
                <a:spcPts val="0"/>
              </a:spcAft>
              <a:buClr>
                <a:schemeClr val="lt1"/>
              </a:buClr>
              <a:buSzPct val="25000"/>
              <a:buFont typeface="Arial"/>
              <a:buNone/>
            </a:pPr>
            <a:r>
              <a:rPr lang="fr-CA" sz="2800" i="0" u="none" strike="noStrike" cap="none" dirty="0">
                <a:solidFill>
                  <a:schemeClr val="lt1"/>
                </a:solidFill>
                <a:latin typeface="Roboto Mono"/>
                <a:ea typeface="Roboto Mono"/>
                <a:cs typeface="Roboto Mono"/>
                <a:sym typeface="Roboto Mono"/>
              </a:rPr>
              <a:t>Formes </a:t>
            </a:r>
            <a:r>
              <a:rPr lang="fr-CA" sz="2800" b="1" i="0" u="none" strike="noStrike" cap="none" dirty="0">
                <a:solidFill>
                  <a:schemeClr val="lt1"/>
                </a:solidFill>
                <a:latin typeface="Roboto Mono"/>
                <a:ea typeface="Roboto Mono"/>
                <a:cs typeface="Roboto Mono"/>
                <a:sym typeface="Roboto Mono"/>
              </a:rPr>
              <a:t>géométriques</a:t>
            </a:r>
            <a:r>
              <a:rPr lang="fr-CA" sz="2800" i="0" u="none" strike="noStrike" cap="none" dirty="0">
                <a:solidFill>
                  <a:schemeClr val="lt1"/>
                </a:solidFill>
                <a:latin typeface="Roboto Mono"/>
                <a:ea typeface="Roboto Mono"/>
                <a:cs typeface="Roboto Mono"/>
                <a:sym typeface="Roboto Mono"/>
              </a:rPr>
              <a:t> seulement!</a:t>
            </a:r>
          </a:p>
        </p:txBody>
      </p:sp>
      <p:pic>
        <p:nvPicPr>
          <p:cNvPr id="452" name="Shape 452" descr="house_2.jpeg"/>
          <p:cNvPicPr preferRelativeResize="0"/>
          <p:nvPr/>
        </p:nvPicPr>
        <p:blipFill rotWithShape="1">
          <a:blip r:embed="rId3">
            <a:alphaModFix/>
          </a:blip>
          <a:srcRect/>
          <a:stretch/>
        </p:blipFill>
        <p:spPr>
          <a:xfrm>
            <a:off x="758825" y="831850"/>
            <a:ext cx="3035400" cy="2679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p:nvPr/>
        </p:nvSpPr>
        <p:spPr>
          <a:xfrm>
            <a:off x="0" y="71158"/>
            <a:ext cx="4402666" cy="4199467"/>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FF8939"/>
              </a:solidFill>
              <a:latin typeface="Arial"/>
              <a:ea typeface="Arial"/>
              <a:cs typeface="Arial"/>
              <a:sym typeface="Arial"/>
            </a:endParaRPr>
          </a:p>
        </p:txBody>
      </p:sp>
      <p:sp>
        <p:nvSpPr>
          <p:cNvPr id="459" name="Shape 459"/>
          <p:cNvSpPr txBox="1">
            <a:spLocks noGrp="1"/>
          </p:cNvSpPr>
          <p:nvPr>
            <p:ph type="body" idx="1"/>
          </p:nvPr>
        </p:nvSpPr>
        <p:spPr>
          <a:xfrm>
            <a:off x="883625" y="2146900"/>
            <a:ext cx="7484400" cy="810000"/>
          </a:xfrm>
          <a:prstGeom prst="rect">
            <a:avLst/>
          </a:prstGeom>
          <a:noFill/>
          <a:ln>
            <a:noFill/>
          </a:ln>
        </p:spPr>
        <p:txBody>
          <a:bodyPr lIns="91425" tIns="91425" rIns="91425" bIns="91425" anchor="t" anchorCtr="0">
            <a:noAutofit/>
          </a:bodyPr>
          <a:lstStyle/>
          <a:p>
            <a:pPr marL="342900" marR="0" lvl="0" indent="-190500" algn="l" rtl="0">
              <a:lnSpc>
                <a:spcPct val="100000"/>
              </a:lnSpc>
              <a:spcBef>
                <a:spcPts val="0"/>
              </a:spcBef>
              <a:spcAft>
                <a:spcPts val="0"/>
              </a:spcAft>
              <a:buClr>
                <a:schemeClr val="lt1"/>
              </a:buClr>
              <a:buSzPct val="25000"/>
              <a:buFont typeface="Arial"/>
              <a:buNone/>
            </a:pPr>
            <a:r>
              <a:rPr lang="fr-CA" sz="4400" b="1" i="0" u="none" strike="noStrike" cap="none">
                <a:solidFill>
                  <a:srgbClr val="EB581D"/>
                </a:solidFill>
                <a:latin typeface="Roboto Mono"/>
                <a:ea typeface="Roboto Mono"/>
                <a:cs typeface="Roboto Mono"/>
                <a:sym typeface="Roboto Mono"/>
              </a:rPr>
              <a:t>On change  </a:t>
            </a:r>
            <a:r>
              <a:rPr lang="fr-CA" sz="4400" b="1">
                <a:latin typeface="Roboto Mono"/>
                <a:ea typeface="Roboto Mono"/>
                <a:cs typeface="Roboto Mono"/>
                <a:sym typeface="Roboto Mono"/>
              </a:rPr>
              <a:t>les</a:t>
            </a:r>
            <a:r>
              <a:rPr lang="fr-CA" sz="4400" b="1" i="0" u="none" strike="noStrike" cap="none">
                <a:solidFill>
                  <a:schemeClr val="lt1"/>
                </a:solidFill>
                <a:latin typeface="Roboto Mono"/>
                <a:ea typeface="Roboto Mono"/>
                <a:cs typeface="Roboto Mono"/>
                <a:sym typeface="Roboto Mono"/>
              </a:rPr>
              <a:t> rôles!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5139280" y="966052"/>
            <a:ext cx="3239100" cy="3807600"/>
          </a:xfrm>
          <a:prstGeom prst="rect">
            <a:avLst/>
          </a:prstGeom>
          <a:noFill/>
          <a:ln>
            <a:noFill/>
          </a:ln>
        </p:spPr>
        <p:txBody>
          <a:bodyPr lIns="91425" tIns="45700" rIns="91425" bIns="45700" anchor="t" anchorCtr="0">
            <a:noAutofit/>
          </a:bodyPr>
          <a:lstStyle/>
          <a:p>
            <a:pPr marL="0" marR="0" lvl="0" indent="0" algn="ctr" rtl="0">
              <a:lnSpc>
                <a:spcPct val="200000"/>
              </a:lnSpc>
              <a:spcBef>
                <a:spcPts val="0"/>
              </a:spcBef>
              <a:spcAft>
                <a:spcPts val="0"/>
              </a:spcAft>
              <a:buClr>
                <a:schemeClr val="lt1"/>
              </a:buClr>
              <a:buSzPct val="25000"/>
              <a:buFont typeface="Arial"/>
              <a:buNone/>
            </a:pPr>
            <a:r>
              <a:rPr lang="fr-CA" sz="3000" i="0" u="none" strike="noStrike" cap="none" dirty="0">
                <a:solidFill>
                  <a:schemeClr val="lt1"/>
                </a:solidFill>
                <a:latin typeface="Roboto Mono"/>
                <a:ea typeface="Roboto Mono"/>
                <a:cs typeface="Roboto Mono"/>
                <a:sym typeface="Roboto Mono"/>
              </a:rPr>
              <a:t>Formes </a:t>
            </a:r>
            <a:r>
              <a:rPr lang="fr-CA" sz="3000" b="1" i="0" u="none" strike="noStrike" cap="none" dirty="0">
                <a:solidFill>
                  <a:schemeClr val="lt1"/>
                </a:solidFill>
                <a:latin typeface="Roboto Mono"/>
                <a:ea typeface="Roboto Mono"/>
                <a:cs typeface="Roboto Mono"/>
                <a:sym typeface="Roboto Mono"/>
              </a:rPr>
              <a:t>géométriques</a:t>
            </a:r>
            <a:r>
              <a:rPr lang="fr-CA" sz="3000" i="0" u="none" strike="noStrike" cap="none" dirty="0">
                <a:solidFill>
                  <a:schemeClr val="lt1"/>
                </a:solidFill>
                <a:latin typeface="Roboto Mono"/>
                <a:ea typeface="Roboto Mono"/>
                <a:cs typeface="Roboto Mono"/>
                <a:sym typeface="Roboto Mono"/>
              </a:rPr>
              <a:t> seulement!</a:t>
            </a:r>
          </a:p>
        </p:txBody>
      </p:sp>
      <p:pic>
        <p:nvPicPr>
          <p:cNvPr id="466" name="Shape 466" descr="locomotive.png"/>
          <p:cNvPicPr preferRelativeResize="0"/>
          <p:nvPr/>
        </p:nvPicPr>
        <p:blipFill rotWithShape="1">
          <a:blip r:embed="rId3">
            <a:alphaModFix/>
          </a:blip>
          <a:srcRect/>
          <a:stretch/>
        </p:blipFill>
        <p:spPr>
          <a:xfrm>
            <a:off x="209977" y="1132370"/>
            <a:ext cx="4038599" cy="20192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Shape 472"/>
          <p:cNvSpPr txBox="1">
            <a:spLocks noGrp="1"/>
          </p:cNvSpPr>
          <p:nvPr>
            <p:ph type="body" idx="1"/>
          </p:nvPr>
        </p:nvSpPr>
        <p:spPr>
          <a:xfrm>
            <a:off x="4724400" y="1126350"/>
            <a:ext cx="4114200" cy="3807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lt1"/>
              </a:buClr>
              <a:buSzPct val="25000"/>
              <a:buFont typeface="Arial"/>
              <a:buNone/>
            </a:pPr>
            <a:endParaRPr sz="2400" b="0" i="0" u="none" strike="noStrike" cap="none" dirty="0">
              <a:solidFill>
                <a:schemeClr val="lt1"/>
              </a:solidFill>
              <a:latin typeface="Arial"/>
              <a:ea typeface="Arial"/>
              <a:cs typeface="Arial"/>
              <a:sym typeface="Arial"/>
            </a:endParaRPr>
          </a:p>
          <a:p>
            <a:pPr marL="0" marR="0" lvl="0" indent="0" algn="l" rtl="0">
              <a:lnSpc>
                <a:spcPct val="100000"/>
              </a:lnSpc>
              <a:spcBef>
                <a:spcPts val="480"/>
              </a:spcBef>
              <a:spcAft>
                <a:spcPts val="0"/>
              </a:spcAft>
              <a:buClr>
                <a:schemeClr val="lt1"/>
              </a:buClr>
              <a:buSzPct val="25000"/>
              <a:buFont typeface="Arial"/>
              <a:buNone/>
            </a:pPr>
            <a:r>
              <a:rPr lang="fr-CA" sz="2400" i="0" u="none" strike="noStrike" cap="none" dirty="0">
                <a:solidFill>
                  <a:schemeClr val="lt1"/>
                </a:solidFill>
                <a:latin typeface="Roboto Mono"/>
                <a:ea typeface="Roboto Mono"/>
                <a:cs typeface="Roboto Mono"/>
                <a:sym typeface="Roboto Mono"/>
              </a:rPr>
              <a:t>Navigue</a:t>
            </a:r>
            <a:r>
              <a:rPr lang="fr-CA" dirty="0">
                <a:latin typeface="Roboto Mono"/>
                <a:ea typeface="Roboto Mono"/>
                <a:cs typeface="Roboto Mono"/>
                <a:sym typeface="Roboto Mono"/>
              </a:rPr>
              <a:t>z</a:t>
            </a:r>
            <a:r>
              <a:rPr lang="fr-CA" sz="2400" i="0" u="none" strike="noStrike" cap="none" dirty="0">
                <a:solidFill>
                  <a:schemeClr val="lt1"/>
                </a:solidFill>
                <a:latin typeface="Roboto Mono"/>
                <a:ea typeface="Roboto Mono"/>
                <a:cs typeface="Roboto Mono"/>
                <a:sym typeface="Roboto Mono"/>
              </a:rPr>
              <a:t>:</a:t>
            </a:r>
            <a:br>
              <a:rPr lang="fr-CA" sz="2400" i="0" u="none" strike="noStrike" cap="none" dirty="0">
                <a:solidFill>
                  <a:schemeClr val="lt1"/>
                </a:solidFill>
                <a:latin typeface="Roboto Mono"/>
                <a:ea typeface="Roboto Mono"/>
                <a:cs typeface="Roboto Mono"/>
                <a:sym typeface="Roboto Mono"/>
              </a:rPr>
            </a:br>
            <a:endParaRPr lang="fr-CA" sz="2400" i="0" u="none" strike="noStrike" cap="none" dirty="0">
              <a:solidFill>
                <a:schemeClr val="lt1"/>
              </a:solidFill>
              <a:latin typeface="Roboto Mono"/>
              <a:ea typeface="Roboto Mono"/>
              <a:cs typeface="Roboto Mono"/>
              <a:sym typeface="Roboto Mono"/>
            </a:endParaRPr>
          </a:p>
          <a:p>
            <a:pPr marL="0" marR="0" lvl="0" indent="0" algn="l" rtl="0">
              <a:lnSpc>
                <a:spcPct val="100000"/>
              </a:lnSpc>
              <a:spcBef>
                <a:spcPts val="480"/>
              </a:spcBef>
              <a:spcAft>
                <a:spcPts val="0"/>
              </a:spcAft>
              <a:buClr>
                <a:schemeClr val="lt1"/>
              </a:buClr>
              <a:buSzPct val="25000"/>
              <a:buFont typeface="Arial"/>
              <a:buNone/>
            </a:pPr>
            <a:r>
              <a:rPr lang="fr-CA" sz="2200" b="1" i="0" u="none" strike="noStrike" cap="none" dirty="0">
                <a:solidFill>
                  <a:schemeClr val="lt1"/>
                </a:solidFill>
                <a:latin typeface="Roboto Mono"/>
                <a:ea typeface="Roboto Mono"/>
                <a:cs typeface="Roboto Mono"/>
                <a:sym typeface="Roboto Mono"/>
              </a:rPr>
              <a:t>http:// scratch.mit.edu</a:t>
            </a:r>
          </a:p>
          <a:p>
            <a:pPr marL="0" marR="0" lvl="0" indent="0" algn="l" rtl="0">
              <a:lnSpc>
                <a:spcPct val="100000"/>
              </a:lnSpc>
              <a:spcBef>
                <a:spcPts val="480"/>
              </a:spcBef>
              <a:spcAft>
                <a:spcPts val="0"/>
              </a:spcAft>
              <a:buClr>
                <a:schemeClr val="lt1"/>
              </a:buClr>
              <a:buSzPct val="25000"/>
              <a:buFont typeface="Arial"/>
              <a:buNone/>
            </a:pPr>
            <a:endParaRPr sz="2400" i="0" u="none" strike="noStrike" cap="none" dirty="0">
              <a:solidFill>
                <a:schemeClr val="lt1"/>
              </a:solidFill>
              <a:latin typeface="Roboto Mono"/>
              <a:ea typeface="Roboto Mono"/>
              <a:cs typeface="Roboto Mono"/>
              <a:sym typeface="Roboto Mono"/>
            </a:endParaRPr>
          </a:p>
          <a:p>
            <a:pPr marL="0" marR="0" lvl="0" indent="0" algn="l" rtl="0">
              <a:lnSpc>
                <a:spcPct val="100000"/>
              </a:lnSpc>
              <a:spcBef>
                <a:spcPts val="480"/>
              </a:spcBef>
              <a:spcAft>
                <a:spcPts val="0"/>
              </a:spcAft>
              <a:buClr>
                <a:schemeClr val="lt1"/>
              </a:buClr>
              <a:buSzPct val="25000"/>
              <a:buFont typeface="Arial"/>
              <a:buNone/>
            </a:pPr>
            <a:r>
              <a:rPr lang="fr-CA" sz="2400" i="0" u="none" strike="noStrike" cap="none" dirty="0">
                <a:solidFill>
                  <a:schemeClr val="lt1"/>
                </a:solidFill>
                <a:latin typeface="Roboto Mono"/>
                <a:ea typeface="Roboto Mono"/>
                <a:cs typeface="Roboto Mono"/>
                <a:sym typeface="Roboto Mono"/>
              </a:rPr>
              <a:t>Crée</a:t>
            </a:r>
            <a:r>
              <a:rPr lang="fr-CA" dirty="0">
                <a:latin typeface="Roboto Mono"/>
                <a:ea typeface="Roboto Mono"/>
                <a:cs typeface="Roboto Mono"/>
                <a:sym typeface="Roboto Mono"/>
              </a:rPr>
              <a:t>z</a:t>
            </a:r>
            <a:r>
              <a:rPr lang="fr-CA" sz="2400" i="0" u="none" strike="noStrike" cap="none" dirty="0">
                <a:solidFill>
                  <a:schemeClr val="lt1"/>
                </a:solidFill>
                <a:latin typeface="Roboto Mono"/>
                <a:ea typeface="Roboto Mono"/>
                <a:cs typeface="Roboto Mono"/>
                <a:sym typeface="Roboto Mono"/>
              </a:rPr>
              <a:t> votre compte</a:t>
            </a:r>
          </a:p>
        </p:txBody>
      </p:sp>
      <p:sp>
        <p:nvSpPr>
          <p:cNvPr id="473" name="Shape 473"/>
          <p:cNvSpPr/>
          <p:nvPr/>
        </p:nvSpPr>
        <p:spPr>
          <a:xfrm flipH="1">
            <a:off x="134" y="1427650"/>
            <a:ext cx="4495666" cy="2274900"/>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fr-CA" sz="3000" i="0" u="none" strike="noStrike" cap="none" dirty="0">
                <a:solidFill>
                  <a:schemeClr val="lt1"/>
                </a:solidFill>
                <a:latin typeface="Roboto Mono"/>
                <a:ea typeface="Roboto Mono"/>
                <a:cs typeface="Roboto Mono"/>
                <a:sym typeface="Roboto Mono"/>
              </a:rPr>
              <a:t>1, 2, 3 </a:t>
            </a:r>
            <a:r>
              <a:rPr lang="fr-CA" sz="3000" b="1" i="0" u="none" strike="noStrike" cap="none" dirty="0">
                <a:solidFill>
                  <a:schemeClr val="lt1"/>
                </a:solidFill>
                <a:latin typeface="Roboto Mono"/>
                <a:ea typeface="Roboto Mono"/>
                <a:cs typeface="Roboto Mono"/>
                <a:sym typeface="Roboto Mono"/>
              </a:rPr>
              <a:t>On y va!</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79" name="Shape 479" descr="Screen Shot 2016-12-13 at 6.41.39 AM.png"/>
          <p:cNvPicPr preferRelativeResize="0"/>
          <p:nvPr/>
        </p:nvPicPr>
        <p:blipFill rotWithShape="1">
          <a:blip r:embed="rId3">
            <a:alphaModFix/>
          </a:blip>
          <a:srcRect/>
          <a:stretch/>
        </p:blipFill>
        <p:spPr>
          <a:xfrm>
            <a:off x="472785" y="152013"/>
            <a:ext cx="8671212" cy="487153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p:nvPr/>
        </p:nvSpPr>
        <p:spPr>
          <a:xfrm>
            <a:off x="228543" y="230131"/>
            <a:ext cx="8229000" cy="3203999"/>
          </a:xfrm>
          <a:prstGeom prst="rect">
            <a:avLst/>
          </a:prstGeom>
          <a:noFill/>
          <a:ln>
            <a:noFill/>
          </a:ln>
        </p:spPr>
        <p:txBody>
          <a:bodyPr lIns="91425" tIns="91425" rIns="91425" bIns="91425" anchor="ctr" anchorCtr="0">
            <a:noAutofit/>
          </a:bodyPr>
          <a:lstStyle/>
          <a:p>
            <a:pPr marL="342900" marR="0" lvl="0" indent="0" algn="ctr" rtl="0">
              <a:lnSpc>
                <a:spcPct val="100000"/>
              </a:lnSpc>
              <a:spcBef>
                <a:spcPts val="0"/>
              </a:spcBef>
              <a:spcAft>
                <a:spcPts val="0"/>
              </a:spcAft>
              <a:buClr>
                <a:schemeClr val="dk1"/>
              </a:buClr>
              <a:buSzPct val="25000"/>
              <a:buFont typeface="Arial"/>
              <a:buNone/>
            </a:pPr>
            <a:r>
              <a:rPr lang="fr-CA" sz="2400" b="1" i="0" u="none" strike="noStrike" cap="none" dirty="0">
                <a:solidFill>
                  <a:schemeClr val="accent1"/>
                </a:solidFill>
                <a:latin typeface="Roboto Mono"/>
                <a:ea typeface="Roboto Mono"/>
                <a:cs typeface="Roboto Mono"/>
                <a:sym typeface="Roboto Mono"/>
              </a:rPr>
              <a:t>Questions? Suggestions?</a:t>
            </a:r>
            <a:r>
              <a:rPr lang="fr-CA" sz="2400" i="0" u="none" strike="noStrike" cap="none" dirty="0">
                <a:solidFill>
                  <a:schemeClr val="accent1"/>
                </a:solidFill>
                <a:latin typeface="Roboto Mono"/>
                <a:ea typeface="Roboto Mono"/>
                <a:cs typeface="Roboto Mono"/>
                <a:sym typeface="Roboto Mono"/>
              </a:rPr>
              <a:t/>
            </a:r>
            <a:br>
              <a:rPr lang="fr-CA" sz="2400" i="0" u="none" strike="noStrike" cap="none" dirty="0">
                <a:solidFill>
                  <a:schemeClr val="accent1"/>
                </a:solidFill>
                <a:latin typeface="Roboto Mono"/>
                <a:ea typeface="Roboto Mono"/>
                <a:cs typeface="Roboto Mono"/>
                <a:sym typeface="Roboto Mono"/>
              </a:rPr>
            </a:br>
            <a:r>
              <a:rPr lang="fr-CA" sz="2400" i="0" u="none" strike="noStrike" cap="none" dirty="0">
                <a:solidFill>
                  <a:schemeClr val="accent1"/>
                </a:solidFill>
                <a:latin typeface="Roboto Mono"/>
                <a:ea typeface="Roboto Mono"/>
                <a:cs typeface="Roboto Mono"/>
                <a:sym typeface="Roboto Mono"/>
              </a:rPr>
              <a:t>  </a:t>
            </a:r>
            <a:br>
              <a:rPr lang="fr-CA" sz="2400" i="0" u="none" strike="noStrike" cap="none" dirty="0">
                <a:solidFill>
                  <a:schemeClr val="accent1"/>
                </a:solidFill>
                <a:latin typeface="Roboto Mono"/>
                <a:ea typeface="Roboto Mono"/>
                <a:cs typeface="Roboto Mono"/>
                <a:sym typeface="Roboto Mono"/>
              </a:rPr>
            </a:br>
            <a:r>
              <a:rPr lang="fr-CA" sz="2400" i="0" u="none" strike="noStrike" cap="none" dirty="0">
                <a:solidFill>
                  <a:schemeClr val="accent1"/>
                </a:solidFill>
                <a:latin typeface="Roboto Mono"/>
                <a:ea typeface="Roboto Mono"/>
                <a:cs typeface="Roboto Mono"/>
                <a:sym typeface="Roboto Mono"/>
              </a:rPr>
              <a:t>Nous aimerions beaucoup recevoir vos commentaires!</a:t>
            </a:r>
            <a:br>
              <a:rPr lang="fr-CA" sz="2400" i="0" u="none" strike="noStrike" cap="none" dirty="0">
                <a:solidFill>
                  <a:schemeClr val="accent1"/>
                </a:solidFill>
                <a:latin typeface="Roboto Mono"/>
                <a:ea typeface="Roboto Mono"/>
                <a:cs typeface="Roboto Mono"/>
                <a:sym typeface="Roboto Mono"/>
              </a:rPr>
            </a:br>
            <a:r>
              <a:rPr lang="fr-CA" sz="2400" i="0" u="none" strike="noStrike" cap="none" dirty="0">
                <a:solidFill>
                  <a:schemeClr val="accent1"/>
                </a:solidFill>
                <a:latin typeface="Roboto Mono"/>
                <a:ea typeface="Roboto Mono"/>
                <a:cs typeface="Roboto Mono"/>
                <a:sym typeface="Roboto Mono"/>
              </a:rPr>
              <a:t/>
            </a:r>
            <a:br>
              <a:rPr lang="fr-CA" sz="2400" i="0" u="none" strike="noStrike" cap="none" dirty="0">
                <a:solidFill>
                  <a:schemeClr val="accent1"/>
                </a:solidFill>
                <a:latin typeface="Roboto Mono"/>
                <a:ea typeface="Roboto Mono"/>
                <a:cs typeface="Roboto Mono"/>
                <a:sym typeface="Roboto Mono"/>
              </a:rPr>
            </a:br>
            <a:r>
              <a:rPr lang="fr-CA" sz="2400" i="0" u="none" strike="noStrike" cap="none" dirty="0">
                <a:solidFill>
                  <a:schemeClr val="dk1"/>
                </a:solidFill>
                <a:latin typeface="Roboto Mono"/>
                <a:ea typeface="Roboto Mono"/>
                <a:cs typeface="Roboto Mono"/>
                <a:sym typeface="Roboto Mono"/>
              </a:rPr>
              <a:t>educators@kidscodejeunesse.org</a:t>
            </a:r>
          </a:p>
        </p:txBody>
      </p:sp>
      <p:sp>
        <p:nvSpPr>
          <p:cNvPr id="486" name="Shape 486"/>
          <p:cNvSpPr txBox="1"/>
          <p:nvPr/>
        </p:nvSpPr>
        <p:spPr>
          <a:xfrm>
            <a:off x="550739" y="4099253"/>
            <a:ext cx="4935900" cy="83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fr-CA" sz="2200" i="0" u="none" strike="noStrike" cap="none" dirty="0">
                <a:solidFill>
                  <a:schemeClr val="dk2"/>
                </a:solidFill>
                <a:latin typeface="Roboto Mono"/>
                <a:ea typeface="Roboto Mono"/>
                <a:cs typeface="Roboto Mono"/>
                <a:sym typeface="Roboto Mono"/>
              </a:rPr>
              <a:t>www.kidscodejeunesse.org</a:t>
            </a:r>
          </a:p>
          <a:p>
            <a:pPr marL="0" marR="0" lvl="0" indent="0" algn="ctr" rtl="0">
              <a:lnSpc>
                <a:spcPct val="100000"/>
              </a:lnSpc>
              <a:spcBef>
                <a:spcPts val="0"/>
              </a:spcBef>
              <a:spcAft>
                <a:spcPts val="0"/>
              </a:spcAft>
              <a:buClr>
                <a:srgbClr val="000000"/>
              </a:buClr>
              <a:buFont typeface="Arial"/>
              <a:buNone/>
            </a:pPr>
            <a:endParaRPr sz="2000" b="0" i="0" u="none" strike="noStrike" cap="none" dirty="0">
              <a:solidFill>
                <a:srgbClr val="EB581D"/>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p:nvPr/>
        </p:nvSpPr>
        <p:spPr>
          <a:xfrm>
            <a:off x="304800" y="202802"/>
            <a:ext cx="9144000" cy="3569400"/>
          </a:xfrm>
          <a:prstGeom prst="rect">
            <a:avLst/>
          </a:prstGeom>
          <a:noFill/>
          <a:ln>
            <a:noFill/>
          </a:ln>
        </p:spPr>
        <p:txBody>
          <a:bodyPr lIns="91425" tIns="91425" rIns="91425" bIns="91425" anchor="ctr" anchorCtr="0">
            <a:noAutofit/>
          </a:bodyPr>
          <a:lstStyle/>
          <a:p>
            <a:pPr marL="342900" marR="0" lvl="0" indent="-190500" algn="l" rtl="0">
              <a:lnSpc>
                <a:spcPct val="100000"/>
              </a:lnSpc>
              <a:spcBef>
                <a:spcPts val="0"/>
              </a:spcBef>
              <a:spcAft>
                <a:spcPts val="0"/>
              </a:spcAft>
              <a:buClr>
                <a:schemeClr val="dk1"/>
              </a:buClr>
              <a:buSzPct val="25000"/>
              <a:buFont typeface="Arial"/>
              <a:buNone/>
            </a:pPr>
            <a:r>
              <a:rPr lang="fr-CA" sz="2400" b="1" i="0" u="none" strike="noStrike" cap="none" dirty="0">
                <a:solidFill>
                  <a:schemeClr val="dk1"/>
                </a:solidFill>
                <a:latin typeface="Roboto Mono"/>
                <a:ea typeface="Roboto Mono"/>
                <a:cs typeface="Roboto Mono"/>
                <a:sym typeface="Roboto Mono"/>
              </a:rPr>
              <a:t>Nous aimerions beaucoup recevoir vos commentaires!</a:t>
            </a:r>
          </a:p>
          <a:p>
            <a:pPr marL="342900" marR="0" lvl="0" indent="-139700" algn="l" rtl="0">
              <a:lnSpc>
                <a:spcPct val="150000"/>
              </a:lnSpc>
              <a:spcBef>
                <a:spcPts val="480"/>
              </a:spcBef>
              <a:spcAft>
                <a:spcPts val="0"/>
              </a:spcAft>
              <a:buClr>
                <a:schemeClr val="dk1"/>
              </a:buClr>
              <a:buSzPct val="100000"/>
              <a:buFont typeface="Roboto Mono"/>
              <a:buChar char="•"/>
            </a:pPr>
            <a:r>
              <a:rPr lang="fr-CA" sz="2400" i="1" u="none" strike="noStrike" cap="none" dirty="0">
                <a:solidFill>
                  <a:schemeClr val="dk1"/>
                </a:solidFill>
                <a:latin typeface="Roboto Mono"/>
                <a:ea typeface="Roboto Mono"/>
                <a:cs typeface="Roboto Mono"/>
                <a:sym typeface="Roboto Mono"/>
              </a:rPr>
              <a:t>Lien pour le sondage</a:t>
            </a:r>
          </a:p>
          <a:p>
            <a:pPr marL="342900" marR="0" lvl="0" indent="-139700" algn="l" rtl="0">
              <a:lnSpc>
                <a:spcPct val="150000"/>
              </a:lnSpc>
              <a:spcBef>
                <a:spcPts val="480"/>
              </a:spcBef>
              <a:spcAft>
                <a:spcPts val="0"/>
              </a:spcAft>
              <a:buClr>
                <a:schemeClr val="dk1"/>
              </a:buClr>
              <a:buSzPct val="100000"/>
              <a:buFont typeface="Roboto Mono"/>
              <a:buChar char="•"/>
            </a:pPr>
            <a:r>
              <a:rPr lang="fr-CA" sz="2400" i="1" u="none" strike="noStrike" cap="none" dirty="0">
                <a:solidFill>
                  <a:schemeClr val="dk2"/>
                </a:solidFill>
                <a:latin typeface="Roboto Mono"/>
                <a:ea typeface="Roboto Mono"/>
                <a:cs typeface="Roboto Mono"/>
                <a:sym typeface="Roboto Mono"/>
              </a:rPr>
              <a:t>Nom de l’instructeur</a:t>
            </a:r>
            <a:r>
              <a:rPr lang="fr-CA" sz="2400" i="0" u="none" strike="noStrike" cap="none" dirty="0">
                <a:solidFill>
                  <a:schemeClr val="dk1"/>
                </a:solidFill>
                <a:latin typeface="Roboto Mono"/>
                <a:ea typeface="Roboto Mono"/>
                <a:cs typeface="Roboto Mono"/>
                <a:sym typeface="Roboto Mono"/>
              </a:rPr>
              <a:t/>
            </a:r>
            <a:br>
              <a:rPr lang="fr-CA" sz="2400" i="0" u="none" strike="noStrike" cap="none" dirty="0">
                <a:solidFill>
                  <a:schemeClr val="dk1"/>
                </a:solidFill>
                <a:latin typeface="Roboto Mono"/>
                <a:ea typeface="Roboto Mono"/>
                <a:cs typeface="Roboto Mono"/>
                <a:sym typeface="Roboto Mono"/>
              </a:rPr>
            </a:br>
            <a:r>
              <a:rPr lang="fr-CA" sz="2400" i="0" u="sng" strike="noStrike" cap="none" dirty="0">
                <a:solidFill>
                  <a:schemeClr val="hlink"/>
                </a:solidFill>
                <a:latin typeface="Roboto Mono"/>
                <a:ea typeface="Roboto Mono"/>
                <a:cs typeface="Roboto Mono"/>
                <a:sym typeface="Roboto Mono"/>
                <a:hlinkClick r:id="rId3"/>
              </a:rPr>
              <a:t>educators@kidscodejeunesse.org</a:t>
            </a:r>
          </a:p>
        </p:txBody>
      </p:sp>
      <p:sp>
        <p:nvSpPr>
          <p:cNvPr id="493" name="Shape 493"/>
          <p:cNvSpPr txBox="1"/>
          <p:nvPr/>
        </p:nvSpPr>
        <p:spPr>
          <a:xfrm>
            <a:off x="398339" y="4175453"/>
            <a:ext cx="4935900" cy="83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fr-CA" sz="2200" i="0" u="none" strike="noStrike" cap="none" dirty="0">
                <a:solidFill>
                  <a:schemeClr val="dk2"/>
                </a:solidFill>
                <a:latin typeface="Roboto Mono"/>
                <a:ea typeface="Roboto Mono"/>
                <a:cs typeface="Roboto Mono"/>
                <a:sym typeface="Roboto Mono"/>
              </a:rPr>
              <a:t>www.kidscodejeunesse.org</a:t>
            </a:r>
          </a:p>
          <a:p>
            <a:pPr marL="0" marR="0" lvl="0" indent="0" algn="ctr" rtl="0">
              <a:lnSpc>
                <a:spcPct val="100000"/>
              </a:lnSpc>
              <a:spcBef>
                <a:spcPts val="0"/>
              </a:spcBef>
              <a:spcAft>
                <a:spcPts val="0"/>
              </a:spcAft>
              <a:buClr>
                <a:srgbClr val="000000"/>
              </a:buClr>
              <a:buFont typeface="Arial"/>
              <a:buNone/>
            </a:pPr>
            <a:endParaRPr sz="2000" b="0" i="0" u="none" strike="noStrike" cap="none" dirty="0">
              <a:solidFill>
                <a:srgbClr val="EB581D"/>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p:nvPr/>
        </p:nvSpPr>
        <p:spPr>
          <a:xfrm flipH="1">
            <a:off x="1212685" y="1970505"/>
            <a:ext cx="6783687" cy="873721"/>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500" name="Shape 500"/>
          <p:cNvSpPr txBox="1">
            <a:spLocks noGrp="1"/>
          </p:cNvSpPr>
          <p:nvPr>
            <p:ph type="title"/>
          </p:nvPr>
        </p:nvSpPr>
        <p:spPr>
          <a:xfrm>
            <a:off x="1398950" y="1657350"/>
            <a:ext cx="6411000" cy="681900"/>
          </a:xfrm>
          <a:prstGeom prst="rect">
            <a:avLst/>
          </a:prstGeom>
          <a:noFill/>
          <a:ln>
            <a:noFill/>
          </a:ln>
        </p:spPr>
        <p:txBody>
          <a:bodyPr lIns="91425" tIns="91425" rIns="91425" bIns="91425" anchor="t" anchorCtr="0">
            <a:noAutofit/>
          </a:bodyPr>
          <a:lstStyle/>
          <a:p>
            <a:pPr marL="0" marR="0" lvl="0" indent="0" algn="ctr" rtl="0">
              <a:lnSpc>
                <a:spcPct val="200000"/>
              </a:lnSpc>
              <a:spcBef>
                <a:spcPts val="0"/>
              </a:spcBef>
              <a:spcAft>
                <a:spcPts val="0"/>
              </a:spcAft>
              <a:buClr>
                <a:schemeClr val="dk1"/>
              </a:buClr>
              <a:buSzPct val="25000"/>
              <a:buFont typeface="Arial"/>
              <a:buNone/>
            </a:pPr>
            <a:r>
              <a:rPr lang="fr-CA" sz="3600" b="1" i="0" u="none" strike="noStrike" cap="none" dirty="0">
                <a:solidFill>
                  <a:schemeClr val="dk1"/>
                </a:solidFill>
                <a:latin typeface="Roboto Mono"/>
                <a:ea typeface="Roboto Mono"/>
                <a:cs typeface="Roboto Mono"/>
                <a:sym typeface="Roboto Mono"/>
              </a:rPr>
              <a:t>Perspectives</a:t>
            </a:r>
            <a:br>
              <a:rPr lang="fr-CA" sz="3600" b="1" i="0" u="none" strike="noStrike" cap="none" dirty="0">
                <a:solidFill>
                  <a:schemeClr val="dk1"/>
                </a:solidFill>
                <a:latin typeface="Roboto Mono"/>
                <a:ea typeface="Roboto Mono"/>
                <a:cs typeface="Roboto Mono"/>
                <a:sym typeface="Roboto Mono"/>
              </a:rPr>
            </a:br>
            <a:endParaRPr lang="fr-CA" sz="3600" b="1" i="0" u="none" strike="noStrike" cap="none" dirty="0">
              <a:solidFill>
                <a:schemeClr val="dk1"/>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p:nvPr/>
        </p:nvSpPr>
        <p:spPr>
          <a:xfrm flipH="1">
            <a:off x="1287163" y="1983888"/>
            <a:ext cx="6519899" cy="873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81" name="Shape 281"/>
          <p:cNvSpPr txBox="1">
            <a:spLocks noGrp="1"/>
          </p:cNvSpPr>
          <p:nvPr>
            <p:ph type="title"/>
          </p:nvPr>
        </p:nvSpPr>
        <p:spPr>
          <a:xfrm>
            <a:off x="1366500" y="1809750"/>
            <a:ext cx="6411000" cy="873600"/>
          </a:xfrm>
          <a:prstGeom prst="rect">
            <a:avLst/>
          </a:prstGeom>
          <a:noFill/>
          <a:ln>
            <a:noFill/>
          </a:ln>
        </p:spPr>
        <p:txBody>
          <a:bodyPr lIns="91425" tIns="91425" rIns="91425" bIns="91425" anchor="t" anchorCtr="0">
            <a:noAutofit/>
          </a:bodyPr>
          <a:lstStyle/>
          <a:p>
            <a:pPr marL="0" marR="0" lvl="0" indent="0" algn="ctr" rtl="0">
              <a:lnSpc>
                <a:spcPct val="200000"/>
              </a:lnSpc>
              <a:spcBef>
                <a:spcPts val="0"/>
              </a:spcBef>
              <a:spcAft>
                <a:spcPts val="0"/>
              </a:spcAft>
              <a:buClr>
                <a:schemeClr val="dk2"/>
              </a:buClr>
              <a:buSzPct val="25000"/>
              <a:buFont typeface="Arial"/>
              <a:buNone/>
            </a:pPr>
            <a:r>
              <a:rPr lang="fr-CA" sz="3000" b="1" dirty="0">
                <a:solidFill>
                  <a:schemeClr val="dk1"/>
                </a:solidFill>
                <a:latin typeface="Roboto Mono"/>
                <a:ea typeface="Roboto Mono"/>
                <a:cs typeface="Roboto Mono"/>
                <a:sym typeface="Roboto Mono"/>
              </a:rPr>
              <a:t>Qu’est-ce qu’un</a:t>
            </a:r>
            <a:r>
              <a:rPr lang="fr-CA" sz="3000" b="1" i="0" u="none" strike="noStrike" cap="none" dirty="0">
                <a:solidFill>
                  <a:schemeClr val="dk1"/>
                </a:solidFill>
                <a:latin typeface="Roboto Mono"/>
                <a:ea typeface="Roboto Mono"/>
                <a:cs typeface="Roboto Mono"/>
                <a:sym typeface="Roboto Mono"/>
              </a:rPr>
              <a:t> ordinateur?</a:t>
            </a:r>
            <a:r>
              <a:rPr lang="fr-CA" sz="3600" b="1" i="0" u="none" strike="noStrike" cap="none" dirty="0">
                <a:solidFill>
                  <a:schemeClr val="dk2"/>
                </a:solidFill>
                <a:latin typeface="Arial"/>
                <a:ea typeface="Arial"/>
                <a:cs typeface="Arial"/>
                <a:sym typeface="Arial"/>
              </a:rPr>
              <a:t/>
            </a:r>
            <a:br>
              <a:rPr lang="fr-CA" sz="3600" b="1" i="0" u="none" strike="noStrike" cap="none" dirty="0">
                <a:solidFill>
                  <a:schemeClr val="dk2"/>
                </a:solidFill>
                <a:latin typeface="Arial"/>
                <a:ea typeface="Arial"/>
                <a:cs typeface="Arial"/>
                <a:sym typeface="Arial"/>
              </a:rPr>
            </a:br>
            <a:endParaRPr lang="fr-CA" sz="3600" b="1" i="0" u="none" strike="noStrike" cap="none" dirty="0">
              <a:solidFill>
                <a:schemeClr val="dk2"/>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Shape 506" descr="Illustration_Smile_Blue.png"/>
          <p:cNvPicPr preferRelativeResize="0"/>
          <p:nvPr/>
        </p:nvPicPr>
        <p:blipFill rotWithShape="1">
          <a:blip r:embed="rId3">
            <a:alphaModFix/>
          </a:blip>
          <a:srcRect/>
          <a:stretch/>
        </p:blipFill>
        <p:spPr>
          <a:xfrm>
            <a:off x="3662351" y="2013816"/>
            <a:ext cx="2114100" cy="1242000"/>
          </a:xfrm>
          <a:prstGeom prst="rect">
            <a:avLst/>
          </a:prstGeom>
          <a:noFill/>
          <a:ln>
            <a:noFill/>
          </a:ln>
        </p:spPr>
      </p:pic>
      <p:sp>
        <p:nvSpPr>
          <p:cNvPr id="507" name="Shape 507"/>
          <p:cNvSpPr/>
          <p:nvPr/>
        </p:nvSpPr>
        <p:spPr>
          <a:xfrm>
            <a:off x="1773288" y="961901"/>
            <a:ext cx="499800" cy="1950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508" name="Shape 508"/>
          <p:cNvSpPr/>
          <p:nvPr/>
        </p:nvSpPr>
        <p:spPr>
          <a:xfrm rot="5400000">
            <a:off x="1822328" y="413792"/>
            <a:ext cx="125700" cy="70200"/>
          </a:xfrm>
          <a:custGeom>
            <a:avLst/>
            <a:gdLst/>
            <a:ahLst/>
            <a:cxnLst/>
            <a:rect l="0" t="0" r="0" b="0"/>
            <a:pathLst>
              <a:path w="120000" h="120000" extrusionOk="0">
                <a:moveTo>
                  <a:pt x="0" y="120000"/>
                </a:moveTo>
                <a:cubicBezTo>
                  <a:pt x="10392" y="34751"/>
                  <a:pt x="43625" y="-31859"/>
                  <a:pt x="120000" y="16051"/>
                </a:cubicBezTo>
                <a:cubicBezTo>
                  <a:pt x="72730" y="14583"/>
                  <a:pt x="38315" y="10975"/>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509" name="Shape 509"/>
          <p:cNvSpPr/>
          <p:nvPr/>
        </p:nvSpPr>
        <p:spPr>
          <a:xfrm>
            <a:off x="5122969" y="339503"/>
            <a:ext cx="575100" cy="2265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510" name="Shape 510"/>
          <p:cNvSpPr/>
          <p:nvPr/>
        </p:nvSpPr>
        <p:spPr>
          <a:xfrm>
            <a:off x="2795992" y="4209742"/>
            <a:ext cx="474000" cy="2103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511" name="Shape 511"/>
          <p:cNvSpPr/>
          <p:nvPr/>
        </p:nvSpPr>
        <p:spPr>
          <a:xfrm>
            <a:off x="4272462" y="4410494"/>
            <a:ext cx="538500" cy="1974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512" name="Shape 512"/>
          <p:cNvSpPr txBox="1"/>
          <p:nvPr/>
        </p:nvSpPr>
        <p:spPr>
          <a:xfrm>
            <a:off x="6573600" y="4072633"/>
            <a:ext cx="2462700" cy="932700"/>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FF8939"/>
              </a:buClr>
              <a:buFont typeface="Arial"/>
              <a:buNone/>
            </a:pPr>
            <a:r>
              <a:rPr lang="fr-CA" b="0" i="0" u="none" strike="noStrike" cap="none">
                <a:solidFill>
                  <a:srgbClr val="FF8939"/>
                </a:solidFill>
                <a:latin typeface="Roboto Mono"/>
                <a:ea typeface="Roboto Mono"/>
                <a:cs typeface="Roboto Mono"/>
                <a:sym typeface="Roboto Mono"/>
              </a:rPr>
              <a:t>/ </a:t>
            </a:r>
            <a:r>
              <a:rPr lang="fr-CA" b="0" i="0" u="none" strike="noStrike" cap="none">
                <a:solidFill>
                  <a:srgbClr val="33AFF7"/>
                </a:solidFill>
                <a:latin typeface="Roboto Mono"/>
                <a:ea typeface="Roboto Mono"/>
                <a:cs typeface="Roboto Mono"/>
                <a:sym typeface="Roboto Mono"/>
              </a:rPr>
              <a:t>Expression </a:t>
            </a:r>
            <a:r>
              <a:rPr lang="fr-CA" b="0"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fr-CA" b="0" i="0" u="none" strike="noStrike" cap="none">
                <a:solidFill>
                  <a:srgbClr val="FF8939"/>
                </a:solidFill>
                <a:latin typeface="Roboto Mono"/>
                <a:ea typeface="Roboto Mono"/>
                <a:cs typeface="Roboto Mono"/>
                <a:sym typeface="Roboto Mono"/>
              </a:rPr>
              <a:t>/ </a:t>
            </a:r>
            <a:r>
              <a:rPr lang="fr-CA" b="0" i="0" u="none" strike="noStrike" cap="none">
                <a:solidFill>
                  <a:srgbClr val="33AFF7"/>
                </a:solidFill>
                <a:latin typeface="Roboto Mono"/>
                <a:ea typeface="Roboto Mono"/>
                <a:cs typeface="Roboto Mono"/>
                <a:sym typeface="Roboto Mono"/>
              </a:rPr>
              <a:t>Compréhension </a:t>
            </a:r>
            <a:r>
              <a:rPr lang="fr-CA" b="0"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fr-CA" b="0" i="0" u="none" strike="noStrike" cap="none">
                <a:solidFill>
                  <a:srgbClr val="FF8939"/>
                </a:solidFill>
                <a:latin typeface="Roboto Mono"/>
                <a:ea typeface="Roboto Mono"/>
                <a:cs typeface="Roboto Mono"/>
                <a:sym typeface="Roboto Mono"/>
              </a:rPr>
              <a:t>/ </a:t>
            </a:r>
            <a:r>
              <a:rPr lang="fr-CA" b="0" i="0" u="none" strike="noStrike" cap="none">
                <a:solidFill>
                  <a:srgbClr val="33AFF7"/>
                </a:solidFill>
                <a:latin typeface="Roboto Mono"/>
                <a:ea typeface="Roboto Mono"/>
                <a:cs typeface="Roboto Mono"/>
                <a:sym typeface="Roboto Mono"/>
              </a:rPr>
              <a:t>Connexion </a:t>
            </a:r>
            <a:r>
              <a:rPr lang="fr-CA" b="0" i="0" u="none" strike="noStrike" cap="none">
                <a:solidFill>
                  <a:srgbClr val="FF8939"/>
                </a:solidFill>
                <a:latin typeface="Roboto Mono"/>
                <a:ea typeface="Roboto Mono"/>
                <a:cs typeface="Roboto Mono"/>
                <a:sym typeface="Roboto Mono"/>
              </a:rPr>
              <a:t>/</a:t>
            </a:r>
            <a:r>
              <a:rPr lang="fr-CA" b="0" i="0" u="none" strike="noStrike" cap="none">
                <a:solidFill>
                  <a:srgbClr val="7F7F7F"/>
                </a:solidFill>
                <a:latin typeface="Roboto Mono"/>
                <a:ea typeface="Roboto Mono"/>
                <a:cs typeface="Roboto Mono"/>
                <a:sym typeface="Roboto Mono"/>
              </a:rPr>
              <a:t> </a:t>
            </a:r>
          </a:p>
        </p:txBody>
      </p:sp>
      <p:sp>
        <p:nvSpPr>
          <p:cNvPr id="513" name="Shape 513"/>
          <p:cNvSpPr txBox="1"/>
          <p:nvPr/>
        </p:nvSpPr>
        <p:spPr>
          <a:xfrm>
            <a:off x="-18243" y="544183"/>
            <a:ext cx="2404500" cy="554100"/>
          </a:xfrm>
          <a:prstGeom prst="rect">
            <a:avLst/>
          </a:prstGeom>
          <a:solidFill>
            <a:srgbClr val="3A3A3E"/>
          </a:solidFill>
          <a:ln>
            <a:noFill/>
          </a:ln>
          <a:effectLst>
            <a:outerShdw blurRad="50799" dist="38100" dir="2700000" algn="tl" rotWithShape="0">
              <a:srgbClr val="000000">
                <a:alpha val="42750"/>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fr-CA" sz="2400" b="0" i="0" u="none" strike="noStrike" cap="none">
                <a:solidFill>
                  <a:schemeClr val="lt1"/>
                </a:solidFill>
                <a:latin typeface="Roboto Mono"/>
                <a:ea typeface="Roboto Mono"/>
                <a:cs typeface="Roboto Mono"/>
                <a:sym typeface="Roboto Mono"/>
              </a:rPr>
              <a:t>LA PENSÉE</a:t>
            </a:r>
          </a:p>
        </p:txBody>
      </p:sp>
      <p:sp>
        <p:nvSpPr>
          <p:cNvPr id="514" name="Shape 514"/>
          <p:cNvSpPr txBox="1"/>
          <p:nvPr/>
        </p:nvSpPr>
        <p:spPr>
          <a:xfrm>
            <a:off x="-3336" y="1187184"/>
            <a:ext cx="2934300" cy="554100"/>
          </a:xfrm>
          <a:prstGeom prst="rect">
            <a:avLst/>
          </a:prstGeom>
          <a:solidFill>
            <a:srgbClr val="3A3A3E"/>
          </a:solidFill>
          <a:ln>
            <a:noFill/>
          </a:ln>
          <a:effectLst>
            <a:outerShdw blurRad="50799" dist="38100" dir="2700000" algn="tl" rotWithShape="0">
              <a:srgbClr val="000000">
                <a:alpha val="42750"/>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fr-CA" sz="2400" b="0" i="0" u="none" strike="noStrike" cap="small">
                <a:solidFill>
                  <a:schemeClr val="lt1"/>
                </a:solidFill>
                <a:latin typeface="Roboto Mono"/>
                <a:ea typeface="Roboto Mono"/>
                <a:cs typeface="Roboto Mono"/>
                <a:sym typeface="Roboto Mono"/>
              </a:rPr>
              <a:t>INFORMATIQUE</a:t>
            </a:r>
          </a:p>
        </p:txBody>
      </p:sp>
      <p:grpSp>
        <p:nvGrpSpPr>
          <p:cNvPr id="515" name="Shape 515"/>
          <p:cNvGrpSpPr/>
          <p:nvPr/>
        </p:nvGrpSpPr>
        <p:grpSpPr>
          <a:xfrm>
            <a:off x="2386118" y="265870"/>
            <a:ext cx="4687752" cy="4339639"/>
            <a:chOff x="3747457" y="1195383"/>
            <a:chExt cx="4697147" cy="4348335"/>
          </a:xfrm>
        </p:grpSpPr>
        <p:sp>
          <p:nvSpPr>
            <p:cNvPr id="516" name="Shape 516"/>
            <p:cNvSpPr/>
            <p:nvPr/>
          </p:nvSpPr>
          <p:spPr>
            <a:xfrm>
              <a:off x="3747457" y="2613303"/>
              <a:ext cx="2116200" cy="2893800"/>
            </a:xfrm>
            <a:custGeom>
              <a:avLst/>
              <a:gdLst/>
              <a:ahLst/>
              <a:cxnLst/>
              <a:rect l="0" t="0" r="0" b="0"/>
              <a:pathLst>
                <a:path w="120000" h="120000" extrusionOk="0">
                  <a:moveTo>
                    <a:pt x="82046" y="0"/>
                  </a:moveTo>
                  <a:cubicBezTo>
                    <a:pt x="93374" y="0"/>
                    <a:pt x="104166" y="1678"/>
                    <a:pt x="113982" y="4715"/>
                  </a:cubicBezTo>
                  <a:lnTo>
                    <a:pt x="120000" y="6834"/>
                  </a:lnTo>
                  <a:lnTo>
                    <a:pt x="112721" y="10915"/>
                  </a:lnTo>
                  <a:cubicBezTo>
                    <a:pt x="93932" y="22817"/>
                    <a:pt x="82046" y="40393"/>
                    <a:pt x="82046" y="60000"/>
                  </a:cubicBezTo>
                  <a:lnTo>
                    <a:pt x="82155" y="61583"/>
                  </a:lnTo>
                  <a:lnTo>
                    <a:pt x="82155" y="61583"/>
                  </a:lnTo>
                  <a:lnTo>
                    <a:pt x="82504" y="66637"/>
                  </a:lnTo>
                  <a:cubicBezTo>
                    <a:pt x="84891" y="83822"/>
                    <a:pt x="96444" y="99025"/>
                    <a:pt x="113531" y="109591"/>
                  </a:cubicBezTo>
                  <a:lnTo>
                    <a:pt x="119990" y="113168"/>
                  </a:lnTo>
                  <a:lnTo>
                    <a:pt x="113982" y="115284"/>
                  </a:lnTo>
                  <a:cubicBezTo>
                    <a:pt x="104166" y="118321"/>
                    <a:pt x="93374" y="120000"/>
                    <a:pt x="82046" y="120000"/>
                  </a:cubicBezTo>
                  <a:cubicBezTo>
                    <a:pt x="36733" y="120000"/>
                    <a:pt x="0" y="93137"/>
                    <a:pt x="0" y="60000"/>
                  </a:cubicBezTo>
                  <a:cubicBezTo>
                    <a:pt x="0" y="26862"/>
                    <a:pt x="36733" y="0"/>
                    <a:pt x="82046" y="0"/>
                  </a:cubicBezTo>
                  <a:close/>
                </a:path>
              </a:pathLst>
            </a:custGeom>
            <a:solidFill>
              <a:schemeClr val="dk1"/>
            </a:solidFill>
            <a:ln>
              <a:noFill/>
            </a:ln>
            <a:effectLst>
              <a:outerShdw blurRad="50799" dist="38100" dir="10800000" algn="r"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517" name="Shape 517"/>
            <p:cNvSpPr/>
            <p:nvPr/>
          </p:nvSpPr>
          <p:spPr>
            <a:xfrm>
              <a:off x="5555905" y="2877318"/>
              <a:ext cx="2888700" cy="2666400"/>
            </a:xfrm>
            <a:custGeom>
              <a:avLst/>
              <a:gdLst/>
              <a:ahLst/>
              <a:cxnLst/>
              <a:rect l="0" t="0" r="0" b="0"/>
              <a:pathLst>
                <a:path w="120000" h="120000" extrusionOk="0">
                  <a:moveTo>
                    <a:pt x="92153" y="0"/>
                  </a:moveTo>
                  <a:lnTo>
                    <a:pt x="93500" y="886"/>
                  </a:lnTo>
                  <a:cubicBezTo>
                    <a:pt x="109488" y="12588"/>
                    <a:pt x="120000" y="32405"/>
                    <a:pt x="120000" y="54882"/>
                  </a:cubicBezTo>
                  <a:cubicBezTo>
                    <a:pt x="120000" y="90846"/>
                    <a:pt x="93090" y="120000"/>
                    <a:pt x="59895" y="120000"/>
                  </a:cubicBezTo>
                  <a:cubicBezTo>
                    <a:pt x="28775" y="120000"/>
                    <a:pt x="3178" y="94376"/>
                    <a:pt x="100" y="61540"/>
                  </a:cubicBezTo>
                  <a:lnTo>
                    <a:pt x="0" y="59375"/>
                  </a:lnTo>
                  <a:lnTo>
                    <a:pt x="3537" y="61163"/>
                  </a:lnTo>
                  <a:cubicBezTo>
                    <a:pt x="10920" y="64317"/>
                    <a:pt x="18964" y="66050"/>
                    <a:pt x="27381" y="66050"/>
                  </a:cubicBezTo>
                  <a:cubicBezTo>
                    <a:pt x="38604" y="66050"/>
                    <a:pt x="49163" y="62970"/>
                    <a:pt x="58377" y="57547"/>
                  </a:cubicBezTo>
                  <a:lnTo>
                    <a:pt x="59815" y="56601"/>
                  </a:lnTo>
                  <a:lnTo>
                    <a:pt x="59815" y="56601"/>
                  </a:lnTo>
                  <a:lnTo>
                    <a:pt x="63739" y="54018"/>
                  </a:lnTo>
                  <a:cubicBezTo>
                    <a:pt x="78874" y="42940"/>
                    <a:pt x="89473" y="25140"/>
                    <a:pt x="91886" y="4572"/>
                  </a:cubicBezTo>
                  <a:lnTo>
                    <a:pt x="92153" y="0"/>
                  </a:lnTo>
                  <a:close/>
                </a:path>
              </a:pathLst>
            </a:custGeom>
            <a:solidFill>
              <a:schemeClr val="dk2"/>
            </a:solidFill>
            <a:ln w="127000" cap="rnd" cmpd="sng">
              <a:solidFill>
                <a:schemeClr val="dk1"/>
              </a:solidFill>
              <a:prstDash val="solid"/>
              <a:miter lim="8000"/>
              <a:headEnd type="none" w="med" len="med"/>
              <a:tailEnd type="none" w="med" len="med"/>
            </a:ln>
            <a:effectLst>
              <a:outerShdw blurRad="50799" dist="38100" dir="2700000" algn="t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518" name="Shape 518"/>
            <p:cNvSpPr/>
            <p:nvPr/>
          </p:nvSpPr>
          <p:spPr>
            <a:xfrm>
              <a:off x="4672514" y="1195383"/>
              <a:ext cx="2888700" cy="2666400"/>
            </a:xfrm>
            <a:custGeom>
              <a:avLst/>
              <a:gdLst/>
              <a:ahLst/>
              <a:cxnLst/>
              <a:rect l="0" t="0" r="0" b="0"/>
              <a:pathLst>
                <a:path w="120000" h="120000" extrusionOk="0">
                  <a:moveTo>
                    <a:pt x="59895" y="0"/>
                  </a:moveTo>
                  <a:cubicBezTo>
                    <a:pt x="93090" y="0"/>
                    <a:pt x="120000" y="29153"/>
                    <a:pt x="120000" y="65117"/>
                  </a:cubicBezTo>
                  <a:cubicBezTo>
                    <a:pt x="120000" y="87594"/>
                    <a:pt x="109488" y="107411"/>
                    <a:pt x="93500" y="119113"/>
                  </a:cubicBezTo>
                  <a:lnTo>
                    <a:pt x="92153" y="120000"/>
                  </a:lnTo>
                  <a:lnTo>
                    <a:pt x="91886" y="115427"/>
                  </a:lnTo>
                  <a:cubicBezTo>
                    <a:pt x="89473" y="94859"/>
                    <a:pt x="78874" y="77059"/>
                    <a:pt x="63739" y="65981"/>
                  </a:cubicBezTo>
                  <a:lnTo>
                    <a:pt x="59895" y="63451"/>
                  </a:lnTo>
                  <a:lnTo>
                    <a:pt x="59895" y="63451"/>
                  </a:lnTo>
                  <a:lnTo>
                    <a:pt x="58377" y="62452"/>
                  </a:lnTo>
                  <a:cubicBezTo>
                    <a:pt x="49163" y="57029"/>
                    <a:pt x="38604" y="53949"/>
                    <a:pt x="27381" y="53949"/>
                  </a:cubicBezTo>
                  <a:cubicBezTo>
                    <a:pt x="18964" y="53949"/>
                    <a:pt x="10920" y="55682"/>
                    <a:pt x="3537" y="58836"/>
                  </a:cubicBezTo>
                  <a:lnTo>
                    <a:pt x="0" y="60624"/>
                  </a:lnTo>
                  <a:lnTo>
                    <a:pt x="100" y="58459"/>
                  </a:lnTo>
                  <a:cubicBezTo>
                    <a:pt x="3178" y="25623"/>
                    <a:pt x="28775" y="0"/>
                    <a:pt x="59895" y="0"/>
                  </a:cubicBezTo>
                  <a:close/>
                </a:path>
              </a:pathLst>
            </a:custGeom>
            <a:solidFill>
              <a:schemeClr val="dk2"/>
            </a:solidFill>
            <a:ln>
              <a:noFill/>
            </a:ln>
            <a:effectLst>
              <a:outerShdw blurRad="50799" dist="38100" dir="18900000" algn="b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519" name="Shape 519"/>
            <p:cNvSpPr/>
            <p:nvPr/>
          </p:nvSpPr>
          <p:spPr>
            <a:xfrm>
              <a:off x="6221910" y="4507632"/>
              <a:ext cx="1841100" cy="3489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FFFFFF"/>
                </a:buClr>
                <a:buFont typeface="Arial"/>
                <a:buNone/>
              </a:pPr>
              <a:r>
                <a:rPr lang="fr-CA" b="0" i="0" u="none" strike="noStrike" cap="none">
                  <a:solidFill>
                    <a:srgbClr val="FFFFFF"/>
                  </a:solidFill>
                  <a:latin typeface="Roboto Mono"/>
                  <a:ea typeface="Roboto Mono"/>
                  <a:cs typeface="Roboto Mono"/>
                  <a:sym typeface="Roboto Mono"/>
                </a:rPr>
                <a:t>/PERSPECTIVES/</a:t>
              </a:r>
            </a:p>
          </p:txBody>
        </p:sp>
        <p:sp>
          <p:nvSpPr>
            <p:cNvPr id="520" name="Shape 520"/>
            <p:cNvSpPr/>
            <p:nvPr/>
          </p:nvSpPr>
          <p:spPr>
            <a:xfrm>
              <a:off x="5561332" y="1765760"/>
              <a:ext cx="1510200" cy="3546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Font typeface="Arial"/>
                <a:buNone/>
              </a:pPr>
              <a:r>
                <a:rPr lang="fr-CA" b="0" i="0" u="none" strike="noStrike" cap="none">
                  <a:solidFill>
                    <a:schemeClr val="lt1"/>
                  </a:solidFill>
                  <a:latin typeface="Roboto Mono"/>
                  <a:ea typeface="Roboto Mono"/>
                  <a:cs typeface="Roboto Mono"/>
                  <a:sym typeface="Roboto Mono"/>
                </a:rPr>
                <a:t>&lt;PRATIQUES&gt;</a:t>
              </a:r>
            </a:p>
          </p:txBody>
        </p:sp>
        <p:sp>
          <p:nvSpPr>
            <p:cNvPr id="521" name="Shape 521"/>
            <p:cNvSpPr/>
            <p:nvPr/>
          </p:nvSpPr>
          <p:spPr>
            <a:xfrm>
              <a:off x="3785632" y="3750771"/>
              <a:ext cx="1367100" cy="3489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Font typeface="Arial"/>
                <a:buNone/>
              </a:pPr>
              <a:r>
                <a:rPr lang="fr-CA" b="0" i="0" u="none" strike="noStrike" cap="none">
                  <a:solidFill>
                    <a:schemeClr val="lt1"/>
                  </a:solidFill>
                  <a:latin typeface="Roboto Mono"/>
                  <a:ea typeface="Roboto Mono"/>
                  <a:cs typeface="Roboto Mono"/>
                  <a:sym typeface="Roboto Mono"/>
                </a:rPr>
                <a:t>{CONCEPTS}</a:t>
              </a:r>
            </a:p>
          </p:txBody>
        </p:sp>
      </p:grpSp>
      <p:pic>
        <p:nvPicPr>
          <p:cNvPr id="522" name="Shape 522" descr="Heart_Blue.png"/>
          <p:cNvPicPr preferRelativeResize="0"/>
          <p:nvPr/>
        </p:nvPicPr>
        <p:blipFill rotWithShape="1">
          <a:blip r:embed="rId4">
            <a:alphaModFix/>
          </a:blip>
          <a:srcRect/>
          <a:stretch/>
        </p:blipFill>
        <p:spPr>
          <a:xfrm>
            <a:off x="853191" y="2528966"/>
            <a:ext cx="704700" cy="506700"/>
          </a:xfrm>
          <a:prstGeom prst="rect">
            <a:avLst/>
          </a:prstGeom>
          <a:noFill/>
          <a:ln>
            <a:noFill/>
          </a:ln>
        </p:spPr>
      </p:pic>
      <p:pic>
        <p:nvPicPr>
          <p:cNvPr id="523" name="Shape 523" descr="Heart_Orange"/>
          <p:cNvPicPr preferRelativeResize="0"/>
          <p:nvPr/>
        </p:nvPicPr>
        <p:blipFill rotWithShape="1">
          <a:blip r:embed="rId5">
            <a:alphaModFix/>
          </a:blip>
          <a:srcRect/>
          <a:stretch/>
        </p:blipFill>
        <p:spPr>
          <a:xfrm>
            <a:off x="7457878" y="76934"/>
            <a:ext cx="741900" cy="533700"/>
          </a:xfrm>
          <a:prstGeom prst="rect">
            <a:avLst/>
          </a:prstGeom>
          <a:noFill/>
          <a:ln>
            <a:noFill/>
          </a:ln>
        </p:spPr>
      </p:pic>
      <p:pic>
        <p:nvPicPr>
          <p:cNvPr id="524" name="Shape 524" descr="Heart.png"/>
          <p:cNvPicPr preferRelativeResize="0"/>
          <p:nvPr/>
        </p:nvPicPr>
        <p:blipFill rotWithShape="1">
          <a:blip r:embed="rId6">
            <a:alphaModFix/>
          </a:blip>
          <a:srcRect/>
          <a:stretch/>
        </p:blipFill>
        <p:spPr>
          <a:xfrm>
            <a:off x="7463943" y="3550703"/>
            <a:ext cx="718800" cy="516900"/>
          </a:xfrm>
          <a:prstGeom prst="rect">
            <a:avLst/>
          </a:prstGeom>
          <a:noFill/>
          <a:ln>
            <a:noFill/>
          </a:ln>
        </p:spPr>
      </p:pic>
      <p:sp>
        <p:nvSpPr>
          <p:cNvPr id="525" name="Shape 525"/>
          <p:cNvSpPr txBox="1"/>
          <p:nvPr/>
        </p:nvSpPr>
        <p:spPr>
          <a:xfrm>
            <a:off x="2012950" y="527050"/>
            <a:ext cx="184800" cy="369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6" name="Shape 526"/>
          <p:cNvSpPr txBox="1"/>
          <p:nvPr/>
        </p:nvSpPr>
        <p:spPr>
          <a:xfrm>
            <a:off x="-1438866" y="3097132"/>
            <a:ext cx="5232600" cy="2067300"/>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Algorithmes }</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D</a:t>
            </a:r>
            <a:r>
              <a:rPr lang="fr-CA" b="0" i="0" u="none" strike="noStrike" cap="none">
                <a:solidFill>
                  <a:schemeClr val="dk1"/>
                </a:solidFill>
                <a:latin typeface="Roboto Mono"/>
                <a:ea typeface="Roboto Mono"/>
                <a:cs typeface="Roboto Mono"/>
                <a:sym typeface="Roboto Mono"/>
              </a:rPr>
              <a:t>é</a:t>
            </a:r>
            <a:r>
              <a:rPr lang="fr-CA" b="0" i="0" u="none" strike="noStrike" cap="none">
                <a:solidFill>
                  <a:srgbClr val="33AFF7"/>
                </a:solidFill>
                <a:latin typeface="Roboto Mono"/>
                <a:ea typeface="Roboto Mono"/>
                <a:cs typeface="Roboto Mono"/>
                <a:sym typeface="Roboto Mono"/>
              </a:rPr>
              <a:t>composition }</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Abstraction }</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a:t>
            </a:r>
            <a:r>
              <a:rPr lang="fr-CA" b="0" i="0" u="none" strike="noStrike" cap="none">
                <a:solidFill>
                  <a:schemeClr val="dk1"/>
                </a:solidFill>
                <a:latin typeface="Roboto Mono"/>
                <a:ea typeface="Roboto Mono"/>
                <a:cs typeface="Roboto Mono"/>
                <a:sym typeface="Roboto Mono"/>
              </a:rPr>
              <a:t>Reconnaissance </a:t>
            </a:r>
          </a:p>
          <a:p>
            <a:pPr marL="0" marR="0" lvl="0" indent="0" algn="ctr" rtl="0">
              <a:lnSpc>
                <a:spcPct val="138750"/>
              </a:lnSpc>
              <a:spcBef>
                <a:spcPts val="0"/>
              </a:spcBef>
              <a:spcAft>
                <a:spcPts val="0"/>
              </a:spcAft>
              <a:buClr>
                <a:schemeClr val="dk1"/>
              </a:buClr>
              <a:buFont typeface="Arial"/>
              <a:buNone/>
            </a:pPr>
            <a:r>
              <a:rPr lang="fr-CA" b="0" i="0" u="none" strike="noStrike" cap="none">
                <a:solidFill>
                  <a:schemeClr val="dk1"/>
                </a:solidFill>
                <a:latin typeface="Roboto Mono"/>
                <a:ea typeface="Roboto Mono"/>
                <a:cs typeface="Roboto Mono"/>
                <a:sym typeface="Roboto Mono"/>
              </a:rPr>
              <a:t>de Schémas </a:t>
            </a:r>
            <a:r>
              <a:rPr lang="fr-CA" b="0" i="0" u="none" strike="noStrike" cap="none">
                <a:solidFill>
                  <a:srgbClr val="33AFF7"/>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Logique }</a:t>
            </a:r>
          </a:p>
          <a:p>
            <a:pPr marL="0" marR="0" lvl="0" indent="0" algn="l" rtl="0">
              <a:lnSpc>
                <a:spcPct val="130588"/>
              </a:lnSpc>
              <a:spcBef>
                <a:spcPts val="0"/>
              </a:spcBef>
              <a:spcAft>
                <a:spcPts val="0"/>
              </a:spcAft>
              <a:buClr>
                <a:srgbClr val="000000"/>
              </a:buClr>
              <a:buFont typeface="Arial"/>
              <a:buNone/>
            </a:pPr>
            <a:endParaRPr b="0" i="0" u="none" strike="noStrike" cap="none">
              <a:solidFill>
                <a:srgbClr val="33AFF7"/>
              </a:solidFill>
              <a:latin typeface="Roboto Mono"/>
              <a:ea typeface="Roboto Mono"/>
              <a:cs typeface="Roboto Mono"/>
              <a:sym typeface="Roboto Mono"/>
            </a:endParaRPr>
          </a:p>
        </p:txBody>
      </p:sp>
      <p:sp>
        <p:nvSpPr>
          <p:cNvPr id="527" name="Shape 527"/>
          <p:cNvSpPr txBox="1"/>
          <p:nvPr/>
        </p:nvSpPr>
        <p:spPr>
          <a:xfrm>
            <a:off x="6573600" y="641058"/>
            <a:ext cx="2462700" cy="1220699"/>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Planification &gt;</a:t>
            </a:r>
          </a:p>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Collaboration &gt;</a:t>
            </a:r>
          </a:p>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Expérimentation &gt;</a:t>
            </a:r>
          </a:p>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Débogage &gt;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Shape 533"/>
          <p:cNvSpPr txBox="1">
            <a:spLocks noGrp="1"/>
          </p:cNvSpPr>
          <p:nvPr>
            <p:ph type="body" idx="1"/>
          </p:nvPr>
        </p:nvSpPr>
        <p:spPr>
          <a:xfrm>
            <a:off x="5282150" y="1085250"/>
            <a:ext cx="3239100" cy="33915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fr-CA" sz="2400" i="0" u="sng" strike="noStrike" cap="none" dirty="0">
                <a:solidFill>
                  <a:schemeClr val="lt1"/>
                </a:solidFill>
                <a:latin typeface="Roboto Mono"/>
                <a:ea typeface="Roboto Mono"/>
                <a:cs typeface="Roboto Mono"/>
                <a:sym typeface="Roboto Mono"/>
              </a:rPr>
              <a:t>Perspectives</a:t>
            </a:r>
          </a:p>
          <a:p>
            <a:pPr marL="0" marR="0" lvl="0" indent="0" algn="ctr" rtl="0">
              <a:lnSpc>
                <a:spcPct val="100000"/>
              </a:lnSpc>
              <a:spcBef>
                <a:spcPts val="0"/>
              </a:spcBef>
              <a:spcAft>
                <a:spcPts val="0"/>
              </a:spcAft>
              <a:buClr>
                <a:schemeClr val="lt1"/>
              </a:buClr>
              <a:buSzPct val="25000"/>
              <a:buFont typeface="Arial"/>
              <a:buNone/>
            </a:pPr>
            <a:endParaRPr sz="2400" i="0" u="none"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lt1"/>
              </a:buClr>
              <a:buSzPct val="25000"/>
              <a:buFont typeface="Arial"/>
              <a:buNone/>
            </a:pPr>
            <a:r>
              <a:rPr lang="fr-CA" sz="2400" i="0" u="none" strike="noStrike" cap="none" dirty="0">
                <a:solidFill>
                  <a:schemeClr val="lt1"/>
                </a:solidFill>
                <a:latin typeface="Roboto Mono"/>
                <a:ea typeface="Roboto Mono"/>
                <a:cs typeface="Roboto Mono"/>
                <a:sym typeface="Roboto Mono"/>
              </a:rPr>
              <a:t>Expression</a:t>
            </a:r>
          </a:p>
          <a:p>
            <a:pPr marL="0" marR="0" lvl="0" indent="0" algn="ctr" rtl="0">
              <a:lnSpc>
                <a:spcPct val="100000"/>
              </a:lnSpc>
              <a:spcBef>
                <a:spcPts val="0"/>
              </a:spcBef>
              <a:spcAft>
                <a:spcPts val="0"/>
              </a:spcAft>
              <a:buClr>
                <a:schemeClr val="accent3"/>
              </a:buClr>
              <a:buSzPct val="25000"/>
              <a:buFont typeface="Arial"/>
              <a:buNone/>
            </a:pPr>
            <a:endParaRPr sz="2400" i="0" u="none"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accent3"/>
              </a:buClr>
              <a:buSzPct val="25000"/>
              <a:buFont typeface="Arial"/>
              <a:buNone/>
            </a:pPr>
            <a:r>
              <a:rPr lang="fr-CA" sz="2400" i="0" u="none" strike="noStrike" cap="none" dirty="0">
                <a:solidFill>
                  <a:schemeClr val="lt1"/>
                </a:solidFill>
                <a:latin typeface="Roboto Mono"/>
                <a:ea typeface="Roboto Mono"/>
                <a:cs typeface="Roboto Mono"/>
                <a:sym typeface="Roboto Mono"/>
              </a:rPr>
              <a:t>Compréhension </a:t>
            </a:r>
          </a:p>
          <a:p>
            <a:pPr marL="0" marR="0" lvl="0" indent="0" algn="ctr" rtl="0">
              <a:lnSpc>
                <a:spcPct val="100000"/>
              </a:lnSpc>
              <a:spcBef>
                <a:spcPts val="0"/>
              </a:spcBef>
              <a:spcAft>
                <a:spcPts val="0"/>
              </a:spcAft>
              <a:buClr>
                <a:schemeClr val="accent3"/>
              </a:buClr>
              <a:buSzPct val="25000"/>
              <a:buFont typeface="Arial"/>
              <a:buNone/>
            </a:pPr>
            <a:r>
              <a:rPr lang="fr-CA" sz="1800" b="1" i="0" u="none" strike="noStrike" cap="none" dirty="0">
                <a:solidFill>
                  <a:schemeClr val="dk2"/>
                </a:solidFill>
                <a:latin typeface="Roboto Mono"/>
                <a:ea typeface="Roboto Mono"/>
                <a:cs typeface="Roboto Mono"/>
                <a:sym typeface="Roboto Mono"/>
              </a:rPr>
              <a:t> </a:t>
            </a:r>
          </a:p>
          <a:p>
            <a:pPr marL="0" marR="0" lvl="0" indent="0" algn="ctr" rtl="0">
              <a:lnSpc>
                <a:spcPct val="100000"/>
              </a:lnSpc>
              <a:spcBef>
                <a:spcPts val="0"/>
              </a:spcBef>
              <a:spcAft>
                <a:spcPts val="0"/>
              </a:spcAft>
              <a:buClr>
                <a:schemeClr val="accent3"/>
              </a:buClr>
              <a:buSzPct val="25000"/>
              <a:buFont typeface="Arial"/>
              <a:buNone/>
            </a:pPr>
            <a:r>
              <a:rPr lang="fr-CA" sz="900" i="0" u="none" strike="noStrike" cap="none" dirty="0">
                <a:solidFill>
                  <a:schemeClr val="dk1"/>
                </a:solidFill>
                <a:latin typeface="Roboto Mono"/>
                <a:ea typeface="Roboto Mono"/>
                <a:cs typeface="Roboto Mono"/>
                <a:sym typeface="Roboto Mono"/>
              </a:rPr>
              <a:t/>
            </a:r>
            <a:br>
              <a:rPr lang="fr-CA" sz="900" i="0" u="none" strike="noStrike" cap="none" dirty="0">
                <a:solidFill>
                  <a:schemeClr val="dk1"/>
                </a:solidFill>
                <a:latin typeface="Roboto Mono"/>
                <a:ea typeface="Roboto Mono"/>
                <a:cs typeface="Roboto Mono"/>
                <a:sym typeface="Roboto Mono"/>
              </a:rPr>
            </a:br>
            <a:r>
              <a:rPr lang="fr-CA" sz="2400" i="0" u="none" strike="noStrike" cap="none" dirty="0">
                <a:solidFill>
                  <a:schemeClr val="lt1"/>
                </a:solidFill>
                <a:latin typeface="Roboto Mono"/>
                <a:ea typeface="Roboto Mono"/>
                <a:cs typeface="Roboto Mono"/>
                <a:sym typeface="Roboto Mono"/>
              </a:rPr>
              <a:t>Connexion</a:t>
            </a:r>
          </a:p>
          <a:p>
            <a:pPr marL="0" marR="0" lvl="0" indent="0" algn="l" rtl="0">
              <a:lnSpc>
                <a:spcPct val="100000"/>
              </a:lnSpc>
              <a:spcBef>
                <a:spcPts val="480"/>
              </a:spcBef>
              <a:spcAft>
                <a:spcPts val="0"/>
              </a:spcAft>
              <a:buClr>
                <a:schemeClr val="lt1"/>
              </a:buClr>
              <a:buSzPct val="25000"/>
              <a:buFont typeface="Arial"/>
              <a:buNone/>
            </a:pPr>
            <a:endParaRPr sz="2400" b="0" i="0" u="none" strike="noStrike" cap="none" dirty="0">
              <a:solidFill>
                <a:schemeClr val="lt1"/>
              </a:solidFill>
              <a:latin typeface="Arial"/>
              <a:ea typeface="Arial"/>
              <a:cs typeface="Arial"/>
              <a:sym typeface="Arial"/>
            </a:endParaRPr>
          </a:p>
        </p:txBody>
      </p:sp>
      <p:sp>
        <p:nvSpPr>
          <p:cNvPr id="534" name="Shape 534"/>
          <p:cNvSpPr txBox="1"/>
          <p:nvPr/>
        </p:nvSpPr>
        <p:spPr>
          <a:xfrm>
            <a:off x="193200" y="1715987"/>
            <a:ext cx="4069800" cy="23088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fr-CA" sz="1800" i="0" u="none" strike="noStrike" cap="none" dirty="0">
                <a:solidFill>
                  <a:schemeClr val="dk1"/>
                </a:solidFill>
                <a:latin typeface="Roboto Mono"/>
                <a:ea typeface="Roboto Mono"/>
                <a:cs typeface="Roboto Mono"/>
                <a:sym typeface="Roboto Mono"/>
              </a:rPr>
              <a:t>Apprendre la </a:t>
            </a:r>
            <a:br>
              <a:rPr lang="fr-CA" sz="1800" i="0" u="none" strike="noStrike" cap="none" dirty="0">
                <a:solidFill>
                  <a:schemeClr val="dk1"/>
                </a:solidFill>
                <a:latin typeface="Roboto Mono"/>
                <a:ea typeface="Roboto Mono"/>
                <a:cs typeface="Roboto Mono"/>
                <a:sym typeface="Roboto Mono"/>
              </a:rPr>
            </a:br>
            <a:r>
              <a:rPr lang="fr-CA" sz="1800" b="1" i="0" u="none" strike="noStrike" cap="none" dirty="0">
                <a:solidFill>
                  <a:schemeClr val="dk2"/>
                </a:solidFill>
                <a:latin typeface="Roboto Mono"/>
                <a:ea typeface="Roboto Mono"/>
                <a:cs typeface="Roboto Mono"/>
                <a:sym typeface="Roboto Mono"/>
              </a:rPr>
              <a:t>programmation informatique </a:t>
            </a:r>
            <a:r>
              <a:rPr lang="fr-CA" sz="1800" i="1" u="sng" strike="noStrike" cap="none" dirty="0">
                <a:solidFill>
                  <a:schemeClr val="dk1"/>
                </a:solidFill>
                <a:latin typeface="Roboto Mono"/>
                <a:ea typeface="Roboto Mono"/>
                <a:cs typeface="Roboto Mono"/>
                <a:sym typeface="Roboto Mono"/>
              </a:rPr>
              <a:t>est un des meilleurs moyens </a:t>
            </a:r>
            <a:r>
              <a:rPr lang="fr-CA" sz="1800" i="0" u="none" strike="noStrike" cap="none" dirty="0">
                <a:solidFill>
                  <a:schemeClr val="dk1"/>
                </a:solidFill>
                <a:latin typeface="Roboto Mono"/>
                <a:ea typeface="Roboto Mono"/>
                <a:cs typeface="Roboto Mono"/>
                <a:sym typeface="Roboto Mono"/>
              </a:rPr>
              <a:t>de développer la pensée informatique.</a:t>
            </a:r>
          </a:p>
          <a:p>
            <a:pPr marL="0" marR="0" lvl="0" indent="0" algn="l" rtl="0">
              <a:lnSpc>
                <a:spcPct val="100000"/>
              </a:lnSpc>
              <a:spcBef>
                <a:spcPts val="0"/>
              </a:spcBef>
              <a:spcAft>
                <a:spcPts val="0"/>
              </a:spcAft>
              <a:buClr>
                <a:srgbClr val="33AFF7"/>
              </a:buClr>
              <a:buSzPct val="25000"/>
              <a:buFont typeface="Arial"/>
              <a:buNone/>
            </a:pPr>
            <a:r>
              <a:rPr lang="fr-CA" sz="2400" b="0" i="0" u="none" strike="noStrike" cap="none" dirty="0">
                <a:solidFill>
                  <a:srgbClr val="33AFF7"/>
                </a:solidFill>
                <a:latin typeface="Arial"/>
                <a:ea typeface="Arial"/>
                <a:cs typeface="Arial"/>
                <a:sym typeface="Arial"/>
              </a:rPr>
              <a:t/>
            </a:r>
            <a:br>
              <a:rPr lang="fr-CA" sz="2400" b="0" i="0" u="none" strike="noStrike" cap="none" dirty="0">
                <a:solidFill>
                  <a:srgbClr val="33AFF7"/>
                </a:solidFill>
                <a:latin typeface="Arial"/>
                <a:ea typeface="Arial"/>
                <a:cs typeface="Arial"/>
                <a:sym typeface="Arial"/>
              </a:rPr>
            </a:br>
            <a:endParaRPr lang="fr-CA" sz="2400" b="0" i="0" u="none" strike="noStrike" cap="none" dirty="0">
              <a:solidFill>
                <a:srgbClr val="33AFF7"/>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Shape 540"/>
          <p:cNvSpPr txBox="1"/>
          <p:nvPr/>
        </p:nvSpPr>
        <p:spPr>
          <a:xfrm>
            <a:off x="-76198" y="778025"/>
            <a:ext cx="9144000" cy="3204000"/>
          </a:xfrm>
          <a:prstGeom prst="rect">
            <a:avLst/>
          </a:prstGeom>
          <a:noFill/>
          <a:ln>
            <a:noFill/>
          </a:ln>
        </p:spPr>
        <p:txBody>
          <a:bodyPr lIns="91425" tIns="91425" rIns="91425" bIns="91425" anchor="ctr" anchorCtr="0">
            <a:noAutofit/>
          </a:bodyPr>
          <a:lstStyle/>
          <a:p>
            <a:pPr marL="342900" marR="0" lvl="0" indent="0" algn="ctr" rtl="0">
              <a:lnSpc>
                <a:spcPct val="100000"/>
              </a:lnSpc>
              <a:spcBef>
                <a:spcPts val="0"/>
              </a:spcBef>
              <a:spcAft>
                <a:spcPts val="0"/>
              </a:spcAft>
              <a:buClr>
                <a:schemeClr val="dk1"/>
              </a:buClr>
              <a:buSzPct val="25000"/>
              <a:buFont typeface="Arial"/>
              <a:buNone/>
            </a:pPr>
            <a:r>
              <a:rPr lang="fr-CA" sz="3200" b="0" i="0" u="none" strike="noStrike" cap="none" dirty="0">
                <a:solidFill>
                  <a:schemeClr val="dk1"/>
                </a:solidFill>
                <a:latin typeface="Roboto Mono"/>
                <a:ea typeface="Roboto Mono"/>
                <a:cs typeface="Roboto Mono"/>
                <a:sym typeface="Roboto Mono"/>
              </a:rPr>
              <a:t>Ce projet a été financé par le Programme d’Investissement Communautaire </a:t>
            </a:r>
            <a:r>
              <a:rPr lang="fr-CA" sz="3200" b="1" i="0" u="none" strike="noStrike" cap="none" dirty="0">
                <a:solidFill>
                  <a:schemeClr val="dk2"/>
                </a:solidFill>
                <a:latin typeface="Roboto Mono"/>
                <a:ea typeface="Roboto Mono"/>
                <a:cs typeface="Roboto Mono"/>
                <a:sym typeface="Roboto Mono"/>
              </a:rPr>
              <a:t>ACEI</a:t>
            </a:r>
            <a:r>
              <a:rPr lang="fr-CA" sz="3200" b="0" i="0" u="none" strike="noStrike" cap="none" dirty="0">
                <a:solidFill>
                  <a:schemeClr val="dk1"/>
                </a:solidFill>
                <a:latin typeface="Roboto Mono"/>
                <a:ea typeface="Roboto Mono"/>
                <a:cs typeface="Roboto Mono"/>
                <a:sym typeface="Roboto Mono"/>
              </a:rPr>
              <a:t>.</a:t>
            </a:r>
          </a:p>
          <a:p>
            <a:pPr marL="342900" marR="0" lvl="0" indent="0" algn="ctr" rtl="0">
              <a:lnSpc>
                <a:spcPct val="100000"/>
              </a:lnSpc>
              <a:spcBef>
                <a:spcPts val="480"/>
              </a:spcBef>
              <a:spcAft>
                <a:spcPts val="0"/>
              </a:spcAft>
              <a:buClr>
                <a:schemeClr val="dk1"/>
              </a:buClr>
              <a:buFont typeface="Arial"/>
              <a:buNone/>
            </a:pPr>
            <a:endParaRPr sz="3200" b="0" i="0" u="none" strike="noStrike" cap="none" dirty="0">
              <a:solidFill>
                <a:schemeClr val="dk1"/>
              </a:solidFill>
              <a:latin typeface="Roboto Mono"/>
              <a:ea typeface="Roboto Mono"/>
              <a:cs typeface="Roboto Mono"/>
              <a:sym typeface="Roboto Mono"/>
            </a:endParaRPr>
          </a:p>
        </p:txBody>
      </p:sp>
      <p:pic>
        <p:nvPicPr>
          <p:cNvPr id="541" name="Shape 541" descr="ACEI.png"/>
          <p:cNvPicPr preferRelativeResize="0"/>
          <p:nvPr/>
        </p:nvPicPr>
        <p:blipFill rotWithShape="1">
          <a:blip r:embed="rId3">
            <a:alphaModFix/>
          </a:blip>
          <a:srcRect/>
          <a:stretch/>
        </p:blipFill>
        <p:spPr>
          <a:xfrm>
            <a:off x="733618" y="4010430"/>
            <a:ext cx="2924100" cy="783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body" idx="1"/>
          </p:nvPr>
        </p:nvSpPr>
        <p:spPr>
          <a:xfrm>
            <a:off x="4648200" y="747450"/>
            <a:ext cx="4435800" cy="4643700"/>
          </a:xfrm>
          <a:prstGeom prst="rect">
            <a:avLst/>
          </a:prstGeom>
          <a:noFill/>
          <a:ln>
            <a:noFill/>
          </a:ln>
        </p:spPr>
        <p:txBody>
          <a:bodyPr lIns="91425" tIns="45700" rIns="91425" bIns="45700" anchor="t" anchorCtr="0">
            <a:noAutofit/>
          </a:bodyPr>
          <a:lstStyle/>
          <a:p>
            <a:pPr marL="0" marR="0" lvl="0" indent="0" rtl="0">
              <a:lnSpc>
                <a:spcPct val="100000"/>
              </a:lnSpc>
              <a:spcBef>
                <a:spcPts val="0"/>
              </a:spcBef>
              <a:spcAft>
                <a:spcPts val="0"/>
              </a:spcAft>
              <a:buClr>
                <a:schemeClr val="lt1"/>
              </a:buClr>
              <a:buSzPct val="25000"/>
              <a:buFont typeface="Arial"/>
              <a:buNone/>
            </a:pPr>
            <a:r>
              <a:rPr lang="fr-CA" sz="2600" i="0" u="none" strike="noStrike" cap="none" dirty="0">
                <a:solidFill>
                  <a:schemeClr val="lt1"/>
                </a:solidFill>
                <a:latin typeface="Roboto Mono"/>
                <a:ea typeface="Roboto Mono"/>
                <a:cs typeface="Roboto Mono"/>
                <a:sym typeface="Roboto Mono"/>
              </a:rPr>
              <a:t>Un ordinateur est </a:t>
            </a:r>
            <a:r>
              <a:rPr lang="fr-CA" sz="2600" i="0" u="none" strike="noStrike" cap="none" dirty="0" smtClean="0">
                <a:solidFill>
                  <a:schemeClr val="lt1"/>
                </a:solidFill>
                <a:latin typeface="Roboto Mono"/>
                <a:ea typeface="Roboto Mono"/>
                <a:cs typeface="Roboto Mono"/>
                <a:sym typeface="Roboto Mono"/>
              </a:rPr>
              <a:t>une </a:t>
            </a:r>
            <a:r>
              <a:rPr lang="fr-CA" sz="2600" i="0" u="none" strike="noStrike" cap="none" dirty="0">
                <a:solidFill>
                  <a:schemeClr val="lt1"/>
                </a:solidFill>
                <a:latin typeface="Roboto Mono"/>
                <a:ea typeface="Roboto Mono"/>
                <a:cs typeface="Roboto Mono"/>
                <a:sym typeface="Roboto Mono"/>
              </a:rPr>
              <a:t>machine programmable qui peut</a:t>
            </a:r>
            <a:r>
              <a:rPr lang="fr-CA" sz="3000" i="0" u="none" strike="noStrike" cap="none" dirty="0">
                <a:solidFill>
                  <a:schemeClr val="lt1"/>
                </a:solidFill>
                <a:latin typeface="Roboto Mono"/>
                <a:ea typeface="Roboto Mono"/>
                <a:cs typeface="Roboto Mono"/>
                <a:sym typeface="Roboto Mono"/>
              </a:rPr>
              <a:t/>
            </a:r>
            <a:br>
              <a:rPr lang="fr-CA" sz="3000" i="0" u="none" strike="noStrike" cap="none" dirty="0">
                <a:solidFill>
                  <a:schemeClr val="lt1"/>
                </a:solidFill>
                <a:latin typeface="Roboto Mono"/>
                <a:ea typeface="Roboto Mono"/>
                <a:cs typeface="Roboto Mono"/>
                <a:sym typeface="Roboto Mono"/>
              </a:rPr>
            </a:br>
            <a:endParaRPr lang="fr-CA" sz="3000" i="0" u="none" strike="noStrike" cap="none" dirty="0">
              <a:solidFill>
                <a:schemeClr val="lt1"/>
              </a:solidFill>
              <a:latin typeface="Roboto Mono"/>
              <a:ea typeface="Roboto Mono"/>
              <a:cs typeface="Roboto Mono"/>
              <a:sym typeface="Roboto Mono"/>
            </a:endParaRPr>
          </a:p>
          <a:p>
            <a:pPr marL="0" marR="0" lvl="0" indent="50800" algn="l" rtl="0">
              <a:lnSpc>
                <a:spcPct val="100000"/>
              </a:lnSpc>
              <a:spcBef>
                <a:spcPts val="0"/>
              </a:spcBef>
              <a:spcAft>
                <a:spcPts val="0"/>
              </a:spcAft>
              <a:buClr>
                <a:srgbClr val="FFFFFF"/>
              </a:buClr>
              <a:buSzPct val="100000"/>
              <a:buFont typeface="Roboto Mono"/>
              <a:buChar char="•"/>
            </a:pPr>
            <a:r>
              <a:rPr lang="fr-CA" sz="2300" i="0" u="none" strike="noStrike" cap="none" dirty="0">
                <a:solidFill>
                  <a:srgbClr val="FFFFFF"/>
                </a:solidFill>
                <a:latin typeface="Roboto Mono"/>
                <a:ea typeface="Roboto Mono"/>
                <a:cs typeface="Roboto Mono"/>
                <a:sym typeface="Roboto Mono"/>
              </a:rPr>
              <a:t> enregistrer</a:t>
            </a:r>
          </a:p>
          <a:p>
            <a:pPr marL="0" marR="0" lvl="0" indent="50800" algn="l" rtl="0">
              <a:lnSpc>
                <a:spcPct val="100000"/>
              </a:lnSpc>
              <a:spcBef>
                <a:spcPts val="0"/>
              </a:spcBef>
              <a:spcAft>
                <a:spcPts val="0"/>
              </a:spcAft>
              <a:buClr>
                <a:srgbClr val="FFFFFF"/>
              </a:buClr>
              <a:buSzPct val="100000"/>
              <a:buFont typeface="Roboto Mono"/>
              <a:buChar char="•"/>
            </a:pPr>
            <a:r>
              <a:rPr lang="fr-CA" sz="2300" i="0" u="none" strike="noStrike" cap="none" dirty="0">
                <a:solidFill>
                  <a:srgbClr val="FFFFFF"/>
                </a:solidFill>
                <a:latin typeface="Roboto Mono"/>
                <a:ea typeface="Roboto Mono"/>
                <a:cs typeface="Roboto Mono"/>
                <a:sym typeface="Roboto Mono"/>
              </a:rPr>
              <a:t> récupérer</a:t>
            </a:r>
          </a:p>
          <a:p>
            <a:pPr marL="0" marR="0" lvl="0" indent="50800" algn="l" rtl="0">
              <a:lnSpc>
                <a:spcPct val="100000"/>
              </a:lnSpc>
              <a:spcBef>
                <a:spcPts val="0"/>
              </a:spcBef>
              <a:spcAft>
                <a:spcPts val="0"/>
              </a:spcAft>
              <a:buClr>
                <a:srgbClr val="FFFFFF"/>
              </a:buClr>
              <a:buSzPct val="100000"/>
              <a:buFont typeface="Arial"/>
              <a:buChar char="•"/>
            </a:pPr>
            <a:r>
              <a:rPr lang="fr-CA" sz="2300" i="0" u="none" strike="noStrike" cap="none" dirty="0">
                <a:solidFill>
                  <a:srgbClr val="FFFFFF"/>
                </a:solidFill>
                <a:latin typeface="Roboto Mono"/>
                <a:ea typeface="Roboto Mono"/>
                <a:cs typeface="Roboto Mono"/>
                <a:sym typeface="Roboto Mono"/>
              </a:rPr>
              <a:t> traiter des données</a:t>
            </a:r>
            <a:r>
              <a:rPr lang="fr-CA" sz="2300" b="0" i="0" u="none" strike="noStrike" cap="none" dirty="0">
                <a:solidFill>
                  <a:srgbClr val="FFFFFF"/>
                </a:solidFill>
                <a:latin typeface="Arial"/>
                <a:ea typeface="Arial"/>
                <a:cs typeface="Arial"/>
                <a:sym typeface="Arial"/>
              </a:rPr>
              <a:t> </a:t>
            </a:r>
          </a:p>
          <a:p>
            <a:pPr marL="0" marR="0" lvl="0" indent="0" algn="l" rtl="0">
              <a:lnSpc>
                <a:spcPct val="100000"/>
              </a:lnSpc>
              <a:spcBef>
                <a:spcPts val="0"/>
              </a:spcBef>
              <a:spcAft>
                <a:spcPts val="0"/>
              </a:spcAft>
              <a:buClr>
                <a:schemeClr val="lt1"/>
              </a:buClr>
              <a:buSzPct val="25000"/>
              <a:buFont typeface="Arial"/>
              <a:buNone/>
            </a:pPr>
            <a:r>
              <a:rPr lang="fr-CA" sz="3600" b="1" i="0" u="sng" strike="noStrike" cap="none" dirty="0">
                <a:solidFill>
                  <a:schemeClr val="lt1"/>
                </a:solidFill>
                <a:latin typeface="Arial"/>
                <a:ea typeface="Arial"/>
                <a:cs typeface="Arial"/>
                <a:sym typeface="Arial"/>
              </a:rPr>
              <a:t/>
            </a:r>
            <a:br>
              <a:rPr lang="fr-CA" sz="3600" b="1" i="0" u="sng" strike="noStrike" cap="none" dirty="0">
                <a:solidFill>
                  <a:schemeClr val="lt1"/>
                </a:solidFill>
                <a:latin typeface="Arial"/>
                <a:ea typeface="Arial"/>
                <a:cs typeface="Arial"/>
                <a:sym typeface="Arial"/>
              </a:rPr>
            </a:br>
            <a:endParaRPr lang="fr-CA" sz="3600" b="1" i="0" u="sng" strike="noStrike" cap="none" dirty="0">
              <a:solidFill>
                <a:schemeClr val="lt1"/>
              </a:solidFill>
              <a:latin typeface="Arial"/>
              <a:ea typeface="Arial"/>
              <a:cs typeface="Arial"/>
              <a:sym typeface="Arial"/>
            </a:endParaRPr>
          </a:p>
          <a:p>
            <a:pPr marL="0" marR="0" lvl="0" indent="0" algn="ctr" rtl="0">
              <a:lnSpc>
                <a:spcPct val="100000"/>
              </a:lnSpc>
              <a:spcBef>
                <a:spcPts val="480"/>
              </a:spcBef>
              <a:spcAft>
                <a:spcPts val="0"/>
              </a:spcAft>
              <a:buClr>
                <a:schemeClr val="lt1"/>
              </a:buClr>
              <a:buSzPct val="25000"/>
              <a:buFont typeface="Arial"/>
              <a:buNone/>
            </a:pPr>
            <a:endParaRPr sz="2400" b="0" i="0" u="none" strike="noStrike" cap="none" dirty="0">
              <a:solidFill>
                <a:schemeClr val="lt1"/>
              </a:solidFill>
              <a:latin typeface="Arial"/>
              <a:ea typeface="Arial"/>
              <a:cs typeface="Arial"/>
              <a:sym typeface="Arial"/>
            </a:endParaRPr>
          </a:p>
          <a:p>
            <a:pPr marL="0" marR="0" lvl="0" indent="0" algn="ctr" rtl="0">
              <a:lnSpc>
                <a:spcPct val="100000"/>
              </a:lnSpc>
              <a:spcBef>
                <a:spcPts val="480"/>
              </a:spcBef>
              <a:spcAft>
                <a:spcPts val="0"/>
              </a:spcAft>
              <a:buClr>
                <a:schemeClr val="lt1"/>
              </a:buClr>
              <a:buSzPct val="25000"/>
              <a:buFont typeface="Arial"/>
              <a:buNone/>
            </a:pPr>
            <a:endParaRPr sz="2400" b="0" i="0" u="none" strike="noStrike" cap="none" dirty="0">
              <a:solidFill>
                <a:schemeClr val="lt1"/>
              </a:solidFill>
              <a:latin typeface="Arial"/>
              <a:ea typeface="Arial"/>
              <a:cs typeface="Arial"/>
              <a:sym typeface="Arial"/>
            </a:endParaRPr>
          </a:p>
          <a:p>
            <a:pPr marL="0" marR="0" lvl="0" indent="0" algn="ctr" rtl="0">
              <a:lnSpc>
                <a:spcPct val="100000"/>
              </a:lnSpc>
              <a:spcBef>
                <a:spcPts val="480"/>
              </a:spcBef>
              <a:spcAft>
                <a:spcPts val="0"/>
              </a:spcAft>
              <a:buClr>
                <a:schemeClr val="lt1"/>
              </a:buClr>
              <a:buSzPct val="25000"/>
              <a:buFont typeface="Arial"/>
              <a:buNone/>
            </a:pPr>
            <a:endParaRPr sz="2400" b="0" i="0" u="none" strike="noStrike" cap="none" dirty="0">
              <a:solidFill>
                <a:schemeClr val="lt1"/>
              </a:solidFill>
              <a:latin typeface="Arial"/>
              <a:ea typeface="Arial"/>
              <a:cs typeface="Arial"/>
              <a:sym typeface="Arial"/>
            </a:endParaRPr>
          </a:p>
          <a:p>
            <a:pPr marL="0" marR="0" lvl="0" indent="0" algn="ctr" rtl="0">
              <a:lnSpc>
                <a:spcPct val="100000"/>
              </a:lnSpc>
              <a:spcBef>
                <a:spcPts val="480"/>
              </a:spcBef>
              <a:spcAft>
                <a:spcPts val="0"/>
              </a:spcAft>
              <a:buClr>
                <a:schemeClr val="lt1"/>
              </a:buClr>
              <a:buSzPct val="25000"/>
              <a:buFont typeface="Arial"/>
              <a:buNone/>
            </a:pPr>
            <a:endParaRPr sz="2400" b="0" i="0" u="none" strike="noStrike" cap="none" dirty="0">
              <a:solidFill>
                <a:schemeClr val="lt1"/>
              </a:solidFill>
              <a:latin typeface="Arial"/>
              <a:ea typeface="Arial"/>
              <a:cs typeface="Arial"/>
              <a:sym typeface="Arial"/>
            </a:endParaRPr>
          </a:p>
        </p:txBody>
      </p:sp>
      <p:pic>
        <p:nvPicPr>
          <p:cNvPr id="288" name="Shape 288" descr="computerimage.jpg"/>
          <p:cNvPicPr preferRelativeResize="0"/>
          <p:nvPr/>
        </p:nvPicPr>
        <p:blipFill rotWithShape="1">
          <a:blip r:embed="rId3">
            <a:alphaModFix/>
          </a:blip>
          <a:srcRect/>
          <a:stretch/>
        </p:blipFill>
        <p:spPr>
          <a:xfrm>
            <a:off x="236225" y="2516194"/>
            <a:ext cx="2259000" cy="1703700"/>
          </a:xfrm>
          <a:prstGeom prst="rect">
            <a:avLst/>
          </a:prstGeom>
          <a:noFill/>
          <a:ln>
            <a:noFill/>
          </a:ln>
        </p:spPr>
      </p:pic>
      <p:pic>
        <p:nvPicPr>
          <p:cNvPr id="289" name="Shape 289" descr="speed_limit_FR_cropped.jpeg"/>
          <p:cNvPicPr preferRelativeResize="0"/>
          <p:nvPr/>
        </p:nvPicPr>
        <p:blipFill rotWithShape="1">
          <a:blip r:embed="rId4">
            <a:alphaModFix/>
          </a:blip>
          <a:srcRect/>
          <a:stretch/>
        </p:blipFill>
        <p:spPr>
          <a:xfrm>
            <a:off x="2677996" y="2607460"/>
            <a:ext cx="1488300" cy="1033500"/>
          </a:xfrm>
          <a:prstGeom prst="rect">
            <a:avLst/>
          </a:prstGeom>
          <a:noFill/>
          <a:ln>
            <a:noFill/>
          </a:ln>
        </p:spPr>
      </p:pic>
      <p:pic>
        <p:nvPicPr>
          <p:cNvPr id="290" name="Shape 290" descr="watch_timex_2.jpeg"/>
          <p:cNvPicPr preferRelativeResize="0"/>
          <p:nvPr/>
        </p:nvPicPr>
        <p:blipFill rotWithShape="1">
          <a:blip r:embed="rId5">
            <a:alphaModFix/>
          </a:blip>
          <a:srcRect/>
          <a:stretch/>
        </p:blipFill>
        <p:spPr>
          <a:xfrm>
            <a:off x="2791233" y="826825"/>
            <a:ext cx="1374900" cy="1500900"/>
          </a:xfrm>
          <a:prstGeom prst="rect">
            <a:avLst/>
          </a:prstGeom>
          <a:noFill/>
          <a:ln>
            <a:noFill/>
          </a:ln>
        </p:spPr>
      </p:pic>
      <p:pic>
        <p:nvPicPr>
          <p:cNvPr id="291" name="Shape 291" descr="coffee-1867659__340.jpg"/>
          <p:cNvPicPr preferRelativeResize="0"/>
          <p:nvPr/>
        </p:nvPicPr>
        <p:blipFill rotWithShape="1">
          <a:blip r:embed="rId6">
            <a:alphaModFix/>
          </a:blip>
          <a:srcRect/>
          <a:stretch/>
        </p:blipFill>
        <p:spPr>
          <a:xfrm>
            <a:off x="418983" y="826827"/>
            <a:ext cx="2259000" cy="15008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Shape 297" descr="ENIAC-changing_a_tube_cropped.jpg"/>
          <p:cNvPicPr preferRelativeResize="0"/>
          <p:nvPr/>
        </p:nvPicPr>
        <p:blipFill rotWithShape="1">
          <a:blip r:embed="rId3">
            <a:alphaModFix/>
          </a:blip>
          <a:srcRect/>
          <a:stretch/>
        </p:blipFill>
        <p:spPr>
          <a:xfrm>
            <a:off x="293748" y="392420"/>
            <a:ext cx="5257583" cy="4167281"/>
          </a:xfrm>
          <a:prstGeom prst="rect">
            <a:avLst/>
          </a:prstGeom>
          <a:noFill/>
          <a:ln>
            <a:noFill/>
          </a:ln>
        </p:spPr>
      </p:pic>
      <p:sp>
        <p:nvSpPr>
          <p:cNvPr id="298" name="Shape 298"/>
          <p:cNvSpPr txBox="1"/>
          <p:nvPr/>
        </p:nvSpPr>
        <p:spPr>
          <a:xfrm>
            <a:off x="5576647" y="474644"/>
            <a:ext cx="3414953" cy="95410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fr-CA" sz="2300" i="0" u="none" strike="noStrike" cap="none" dirty="0">
                <a:solidFill>
                  <a:schemeClr val="dk1"/>
                </a:solidFill>
                <a:latin typeface="Roboto Mono"/>
                <a:ea typeface="Roboto Mono"/>
                <a:cs typeface="Roboto Mono"/>
                <a:sym typeface="Roboto Mono"/>
              </a:rPr>
              <a:t>Un ordinateur est composé de</a:t>
            </a:r>
          </a:p>
        </p:txBody>
      </p:sp>
      <p:sp>
        <p:nvSpPr>
          <p:cNvPr id="299" name="Shape 299"/>
          <p:cNvSpPr txBox="1"/>
          <p:nvPr/>
        </p:nvSpPr>
        <p:spPr>
          <a:xfrm>
            <a:off x="5819162" y="1504950"/>
            <a:ext cx="2924173" cy="1312117"/>
          </a:xfrm>
          <a:prstGeom prst="rect">
            <a:avLst/>
          </a:prstGeom>
          <a:solidFill>
            <a:schemeClr val="dk2"/>
          </a:solid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fr-CA" sz="2300" i="0" u="sng" strike="noStrike" cap="none" dirty="0">
                <a:solidFill>
                  <a:schemeClr val="lt1"/>
                </a:solidFill>
                <a:latin typeface="Roboto Mono"/>
                <a:ea typeface="Roboto Mono"/>
                <a:cs typeface="Roboto Mono"/>
                <a:sym typeface="Roboto Mono"/>
              </a:rPr>
              <a:t>Matériel</a:t>
            </a:r>
            <a:r>
              <a:rPr lang="fr-CA" sz="2300" i="0" u="none" strike="noStrike" cap="none" dirty="0">
                <a:solidFill>
                  <a:schemeClr val="lt1"/>
                </a:solidFill>
                <a:latin typeface="Roboto Mono"/>
                <a:ea typeface="Roboto Mono"/>
                <a:cs typeface="Roboto Mono"/>
                <a:sym typeface="Roboto Mono"/>
              </a:rPr>
              <a:t/>
            </a:r>
            <a:br>
              <a:rPr lang="fr-CA" sz="2300" i="0" u="none" strike="noStrike" cap="none" dirty="0">
                <a:solidFill>
                  <a:schemeClr val="lt1"/>
                </a:solidFill>
                <a:latin typeface="Roboto Mono"/>
                <a:ea typeface="Roboto Mono"/>
                <a:cs typeface="Roboto Mono"/>
                <a:sym typeface="Roboto Mono"/>
              </a:rPr>
            </a:br>
            <a:r>
              <a:rPr lang="fr-CA" sz="2300" i="0" u="none" strike="noStrike" cap="none" dirty="0">
                <a:solidFill>
                  <a:schemeClr val="lt1"/>
                </a:solidFill>
                <a:latin typeface="Roboto Mono"/>
                <a:ea typeface="Roboto Mono"/>
                <a:cs typeface="Roboto Mono"/>
                <a:sym typeface="Roboto Mono"/>
              </a:rPr>
              <a:t>disque dur,</a:t>
            </a:r>
            <a:r>
              <a:rPr lang="fr-CA" sz="2300" dirty="0">
                <a:solidFill>
                  <a:schemeClr val="lt1"/>
                </a:solidFill>
                <a:latin typeface="Roboto Mono"/>
                <a:ea typeface="Roboto Mono"/>
                <a:cs typeface="Roboto Mono"/>
                <a:sym typeface="Roboto Mono"/>
              </a:rPr>
              <a:t> </a:t>
            </a:r>
            <a:r>
              <a:rPr lang="fr-CA" sz="2300" i="0" u="none" strike="noStrike" cap="none" dirty="0">
                <a:solidFill>
                  <a:schemeClr val="lt1"/>
                </a:solidFill>
                <a:latin typeface="Roboto Mono"/>
                <a:ea typeface="Roboto Mono"/>
                <a:cs typeface="Roboto Mono"/>
                <a:sym typeface="Roboto Mono"/>
              </a:rPr>
              <a:t>mémoire, …</a:t>
            </a:r>
          </a:p>
        </p:txBody>
      </p:sp>
      <p:sp>
        <p:nvSpPr>
          <p:cNvPr id="300" name="Shape 300"/>
          <p:cNvSpPr txBox="1"/>
          <p:nvPr/>
        </p:nvSpPr>
        <p:spPr>
          <a:xfrm>
            <a:off x="5819162" y="3174709"/>
            <a:ext cx="2924173" cy="1302042"/>
          </a:xfrm>
          <a:prstGeom prst="rect">
            <a:avLst/>
          </a:prstGeom>
          <a:solidFill>
            <a:schemeClr val="dk1"/>
          </a:solid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fr-CA" sz="2300" i="0" u="sng" strike="noStrike" cap="none" dirty="0">
                <a:solidFill>
                  <a:srgbClr val="FFFFFF"/>
                </a:solidFill>
                <a:latin typeface="Roboto Mono"/>
                <a:ea typeface="Roboto Mono"/>
                <a:cs typeface="Roboto Mono"/>
                <a:sym typeface="Roboto Mono"/>
              </a:rPr>
              <a:t>Logiciels</a:t>
            </a:r>
            <a:r>
              <a:rPr lang="fr-CA" sz="2300" i="0" u="none" strike="noStrike" cap="none" dirty="0">
                <a:solidFill>
                  <a:srgbClr val="FFFFFF"/>
                </a:solidFill>
                <a:latin typeface="Roboto Mono"/>
                <a:ea typeface="Roboto Mono"/>
                <a:cs typeface="Roboto Mono"/>
                <a:sym typeface="Roboto Mono"/>
              </a:rPr>
              <a:t> programmes informatiques</a:t>
            </a:r>
          </a:p>
        </p:txBody>
      </p:sp>
      <p:sp>
        <p:nvSpPr>
          <p:cNvPr id="301" name="Shape 301"/>
          <p:cNvSpPr txBox="1"/>
          <p:nvPr/>
        </p:nvSpPr>
        <p:spPr>
          <a:xfrm>
            <a:off x="217548" y="4559703"/>
            <a:ext cx="5695800" cy="2616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fr-CA" sz="900" i="0" u="none" strike="noStrike" cap="none" dirty="0">
                <a:solidFill>
                  <a:srgbClr val="000000"/>
                </a:solidFill>
                <a:latin typeface="Roboto Mono"/>
                <a:ea typeface="Roboto Mono"/>
                <a:cs typeface="Roboto Mono"/>
                <a:sym typeface="Roboto Mono"/>
              </a:rPr>
              <a:t>ENIAC (</a:t>
            </a:r>
            <a:r>
              <a:rPr lang="fr-CA" sz="900" i="0" u="none" strike="noStrike" cap="none" dirty="0" err="1">
                <a:solidFill>
                  <a:srgbClr val="000000"/>
                </a:solidFill>
                <a:latin typeface="Roboto Mono"/>
                <a:ea typeface="Roboto Mono"/>
                <a:cs typeface="Roboto Mono"/>
                <a:sym typeface="Roboto Mono"/>
              </a:rPr>
              <a:t>Electronic</a:t>
            </a:r>
            <a:r>
              <a:rPr lang="fr-CA" sz="900" i="0" u="none" strike="noStrike" cap="none" dirty="0">
                <a:solidFill>
                  <a:srgbClr val="000000"/>
                </a:solidFill>
                <a:latin typeface="Roboto Mono"/>
                <a:ea typeface="Roboto Mono"/>
                <a:cs typeface="Roboto Mono"/>
                <a:sym typeface="Roboto Mono"/>
              </a:rPr>
              <a:t> </a:t>
            </a:r>
            <a:r>
              <a:rPr lang="fr-CA" sz="900" i="0" u="none" strike="noStrike" cap="none" dirty="0" err="1">
                <a:solidFill>
                  <a:srgbClr val="000000"/>
                </a:solidFill>
                <a:latin typeface="Roboto Mono"/>
                <a:ea typeface="Roboto Mono"/>
                <a:cs typeface="Roboto Mono"/>
                <a:sym typeface="Roboto Mono"/>
              </a:rPr>
              <a:t>Numerical</a:t>
            </a:r>
            <a:r>
              <a:rPr lang="fr-CA" sz="900" i="0" u="none" strike="noStrike" cap="none" dirty="0">
                <a:solidFill>
                  <a:srgbClr val="000000"/>
                </a:solidFill>
                <a:latin typeface="Roboto Mono"/>
                <a:ea typeface="Roboto Mono"/>
                <a:cs typeface="Roboto Mono"/>
                <a:sym typeface="Roboto Mono"/>
              </a:rPr>
              <a:t> </a:t>
            </a:r>
            <a:r>
              <a:rPr lang="fr-CA" sz="900" i="0" u="none" strike="noStrike" cap="none" dirty="0" err="1">
                <a:solidFill>
                  <a:srgbClr val="000000"/>
                </a:solidFill>
                <a:latin typeface="Roboto Mono"/>
                <a:ea typeface="Roboto Mono"/>
                <a:cs typeface="Roboto Mono"/>
                <a:sym typeface="Roboto Mono"/>
              </a:rPr>
              <a:t>Integrator</a:t>
            </a:r>
            <a:r>
              <a:rPr lang="fr-CA" sz="900" i="0" u="none" strike="noStrike" cap="none" dirty="0">
                <a:solidFill>
                  <a:srgbClr val="000000"/>
                </a:solidFill>
                <a:latin typeface="Roboto Mono"/>
                <a:ea typeface="Roboto Mono"/>
                <a:cs typeface="Roboto Mono"/>
                <a:sym typeface="Roboto Mono"/>
              </a:rPr>
              <a:t> And Computer) 1946 -1955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p:nvPr/>
        </p:nvSpPr>
        <p:spPr>
          <a:xfrm>
            <a:off x="243473" y="2043475"/>
            <a:ext cx="8703600" cy="9432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fr-CA" sz="3000" i="0" u="none" strike="noStrike" cap="none" dirty="0">
                <a:solidFill>
                  <a:schemeClr val="dk2"/>
                </a:solidFill>
                <a:latin typeface="Roboto Mono"/>
                <a:ea typeface="Roboto Mono"/>
                <a:cs typeface="Roboto Mono"/>
                <a:sym typeface="Roboto Mono"/>
              </a:rPr>
              <a:t>Que veut dire le mot </a:t>
            </a:r>
            <a:r>
              <a:rPr lang="fr-CA" sz="3000" b="1" i="0" u="none" strike="noStrike" cap="none" dirty="0">
                <a:solidFill>
                  <a:schemeClr val="dk1"/>
                </a:solidFill>
                <a:latin typeface="Roboto Mono"/>
                <a:ea typeface="Roboto Mono"/>
                <a:cs typeface="Roboto Mono"/>
                <a:sym typeface="Roboto Mono"/>
              </a:rPr>
              <a:t>CODE</a:t>
            </a:r>
            <a:r>
              <a:rPr lang="fr-CA" sz="3000" i="0" u="none" strike="noStrike" cap="none" dirty="0">
                <a:solidFill>
                  <a:schemeClr val="dk1"/>
                </a:solidFill>
                <a:latin typeface="Roboto Mono"/>
                <a:ea typeface="Roboto Mono"/>
                <a:cs typeface="Roboto Mono"/>
                <a:sym typeface="Roboto Mono"/>
              </a:rPr>
              <a:t> </a:t>
            </a:r>
            <a:r>
              <a:rPr lang="fr-CA" sz="3000" i="0" u="none" strike="noStrike" cap="none" dirty="0">
                <a:solidFill>
                  <a:schemeClr val="dk2"/>
                </a:solidFill>
                <a:latin typeface="Roboto Mono"/>
                <a:ea typeface="Roboto Mono"/>
                <a:cs typeface="Roboto Mono"/>
                <a:sym typeface="Roboto Mono"/>
              </a:rPr>
              <a:t>pour vous?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4614132" y="1061978"/>
            <a:ext cx="4281300" cy="3980400"/>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chemeClr val="lt1"/>
              </a:buClr>
              <a:buSzPct val="25000"/>
              <a:buFont typeface="Arial"/>
              <a:buNone/>
            </a:pPr>
            <a:r>
              <a:rPr lang="fr-CA" i="0" u="none" strike="noStrike" cap="none" dirty="0">
                <a:solidFill>
                  <a:schemeClr val="lt1"/>
                </a:solidFill>
                <a:latin typeface="Roboto Mono"/>
                <a:ea typeface="Roboto Mono"/>
                <a:cs typeface="Roboto Mono"/>
                <a:sym typeface="Roboto Mono"/>
              </a:rPr>
              <a:t>Le</a:t>
            </a:r>
            <a:r>
              <a:rPr lang="fr-CA" i="0" u="none" strike="noStrike" cap="none" dirty="0">
                <a:solidFill>
                  <a:schemeClr val="dk2"/>
                </a:solidFill>
                <a:latin typeface="Roboto Mono"/>
                <a:ea typeface="Roboto Mono"/>
                <a:cs typeface="Roboto Mono"/>
                <a:sym typeface="Roboto Mono"/>
              </a:rPr>
              <a:t> </a:t>
            </a:r>
            <a:r>
              <a:rPr lang="fr-CA" b="1" i="0" u="none" strike="noStrike" cap="none" dirty="0">
                <a:solidFill>
                  <a:schemeClr val="bg1"/>
                </a:solidFill>
                <a:latin typeface="Roboto Mono"/>
                <a:ea typeface="Roboto Mono"/>
                <a:cs typeface="Roboto Mono"/>
                <a:sym typeface="Roboto Mono"/>
              </a:rPr>
              <a:t>CODE</a:t>
            </a:r>
            <a:r>
              <a:rPr lang="fr-CA" i="0" u="none" strike="noStrike" cap="none" dirty="0">
                <a:solidFill>
                  <a:schemeClr val="lt1"/>
                </a:solidFill>
                <a:latin typeface="Roboto Mono"/>
                <a:ea typeface="Roboto Mono"/>
                <a:cs typeface="Roboto Mono"/>
                <a:sym typeface="Roboto Mono"/>
              </a:rPr>
              <a:t> en </a:t>
            </a:r>
            <a:br>
              <a:rPr lang="fr-CA" i="0" u="none" strike="noStrike" cap="none" dirty="0">
                <a:solidFill>
                  <a:schemeClr val="lt1"/>
                </a:solidFill>
                <a:latin typeface="Roboto Mono"/>
                <a:ea typeface="Roboto Mono"/>
                <a:cs typeface="Roboto Mono"/>
                <a:sym typeface="Roboto Mono"/>
              </a:rPr>
            </a:br>
            <a:r>
              <a:rPr lang="fr-CA" b="1" i="0" u="none" strike="noStrike" cap="none" dirty="0">
                <a:solidFill>
                  <a:schemeClr val="bg1"/>
                </a:solidFill>
                <a:latin typeface="Roboto Mono"/>
                <a:ea typeface="Roboto Mono"/>
                <a:cs typeface="Roboto Mono"/>
                <a:sym typeface="Roboto Mono"/>
              </a:rPr>
              <a:t>informatique</a:t>
            </a:r>
            <a:r>
              <a:rPr lang="fr-CA" i="0" u="none" strike="noStrike" cap="none" dirty="0">
                <a:solidFill>
                  <a:schemeClr val="lt1"/>
                </a:solidFill>
                <a:latin typeface="Roboto Mono"/>
                <a:ea typeface="Roboto Mono"/>
                <a:cs typeface="Roboto Mono"/>
                <a:sym typeface="Roboto Mono"/>
              </a:rPr>
              <a:t> </a:t>
            </a:r>
          </a:p>
          <a:p>
            <a:pPr marL="0" marR="0" lvl="0" indent="0" algn="ctr" rtl="0">
              <a:lnSpc>
                <a:spcPct val="138750"/>
              </a:lnSpc>
              <a:spcBef>
                <a:spcPts val="0"/>
              </a:spcBef>
              <a:spcAft>
                <a:spcPts val="0"/>
              </a:spcAft>
              <a:buClr>
                <a:schemeClr val="lt1"/>
              </a:buClr>
              <a:buSzPct val="25000"/>
              <a:buFont typeface="Arial"/>
              <a:buNone/>
            </a:pPr>
            <a:r>
              <a:rPr lang="fr-CA" dirty="0">
                <a:latin typeface="Roboto Mono"/>
                <a:ea typeface="Roboto Mono"/>
                <a:cs typeface="Roboto Mono"/>
                <a:sym typeface="Roboto Mono"/>
              </a:rPr>
              <a:t>représente ce que nous demandons à un ordinateur de faire (et quand).</a:t>
            </a:r>
            <a:r>
              <a:rPr lang="fr-CA" sz="3000" dirty="0">
                <a:latin typeface="Roboto Mono"/>
                <a:ea typeface="Roboto Mono"/>
                <a:cs typeface="Roboto Mono"/>
                <a:sym typeface="Roboto Mono"/>
              </a:rPr>
              <a:t> </a:t>
            </a:r>
            <a:r>
              <a:rPr lang="fr-CA" sz="3200" b="1" i="0" u="sng" strike="noStrike" cap="none" dirty="0">
                <a:solidFill>
                  <a:schemeClr val="lt1"/>
                </a:solidFill>
                <a:latin typeface="Arial"/>
                <a:ea typeface="Arial"/>
                <a:cs typeface="Arial"/>
                <a:sym typeface="Arial"/>
              </a:rPr>
              <a:t/>
            </a:r>
            <a:br>
              <a:rPr lang="fr-CA" sz="3200" b="1" i="0" u="sng" strike="noStrike" cap="none" dirty="0">
                <a:solidFill>
                  <a:schemeClr val="lt1"/>
                </a:solidFill>
                <a:latin typeface="Arial"/>
                <a:ea typeface="Arial"/>
                <a:cs typeface="Arial"/>
                <a:sym typeface="Arial"/>
              </a:rPr>
            </a:br>
            <a:endParaRPr lang="fr-CA" sz="3200" b="1" i="0" u="sng"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1"/>
              </a:buClr>
              <a:buSzPct val="25000"/>
              <a:buFont typeface="Arial"/>
              <a:buNone/>
            </a:pPr>
            <a:endParaRPr sz="3200" b="0" i="0" u="sng" strike="noStrike" cap="none" dirty="0">
              <a:solidFill>
                <a:schemeClr val="lt1"/>
              </a:solidFill>
              <a:latin typeface="Arial"/>
              <a:ea typeface="Arial"/>
              <a:cs typeface="Arial"/>
              <a:sym typeface="Arial"/>
            </a:endParaRPr>
          </a:p>
          <a:p>
            <a:pPr marL="0" marR="0" lvl="0" indent="0" algn="l" rtl="0">
              <a:lnSpc>
                <a:spcPct val="100000"/>
              </a:lnSpc>
              <a:spcBef>
                <a:spcPts val="480"/>
              </a:spcBef>
              <a:spcAft>
                <a:spcPts val="0"/>
              </a:spcAft>
              <a:buClr>
                <a:schemeClr val="lt1"/>
              </a:buClr>
              <a:buSzPct val="25000"/>
              <a:buFont typeface="Arial"/>
              <a:buNone/>
            </a:pPr>
            <a:endParaRPr sz="2000" b="0" i="0" u="none" strike="noStrike" cap="none" dirty="0">
              <a:solidFill>
                <a:schemeClr val="lt1"/>
              </a:solidFill>
              <a:latin typeface="Arial"/>
              <a:ea typeface="Arial"/>
              <a:cs typeface="Arial"/>
              <a:sym typeface="Arial"/>
            </a:endParaRPr>
          </a:p>
        </p:txBody>
      </p:sp>
      <p:pic>
        <p:nvPicPr>
          <p:cNvPr id="314" name="Shape 314"/>
          <p:cNvPicPr preferRelativeResize="0"/>
          <p:nvPr/>
        </p:nvPicPr>
        <p:blipFill rotWithShape="1">
          <a:blip r:embed="rId3">
            <a:alphaModFix/>
          </a:blip>
          <a:srcRect l="26972" r="26975"/>
          <a:stretch/>
        </p:blipFill>
        <p:spPr>
          <a:xfrm>
            <a:off x="1903621" y="3555535"/>
            <a:ext cx="570299" cy="635464"/>
          </a:xfrm>
          <a:prstGeom prst="rect">
            <a:avLst/>
          </a:prstGeom>
          <a:noFill/>
          <a:ln>
            <a:noFill/>
          </a:ln>
        </p:spPr>
      </p:pic>
      <p:pic>
        <p:nvPicPr>
          <p:cNvPr id="315" name="Shape 315" descr="r_language.jpeg"/>
          <p:cNvPicPr preferRelativeResize="0"/>
          <p:nvPr/>
        </p:nvPicPr>
        <p:blipFill rotWithShape="1">
          <a:blip r:embed="rId4">
            <a:alphaModFix/>
          </a:blip>
          <a:srcRect/>
          <a:stretch/>
        </p:blipFill>
        <p:spPr>
          <a:xfrm>
            <a:off x="3198747" y="3475937"/>
            <a:ext cx="920915" cy="715063"/>
          </a:xfrm>
          <a:prstGeom prst="rect">
            <a:avLst/>
          </a:prstGeom>
          <a:noFill/>
          <a:ln>
            <a:noFill/>
          </a:ln>
        </p:spPr>
      </p:pic>
      <p:pic>
        <p:nvPicPr>
          <p:cNvPr id="316" name="Shape 316" descr="prog_languages.png"/>
          <p:cNvPicPr preferRelativeResize="0"/>
          <p:nvPr/>
        </p:nvPicPr>
        <p:blipFill rotWithShape="1">
          <a:blip r:embed="rId5">
            <a:alphaModFix/>
          </a:blip>
          <a:srcRect/>
          <a:stretch/>
        </p:blipFill>
        <p:spPr>
          <a:xfrm>
            <a:off x="289775" y="490277"/>
            <a:ext cx="4128730" cy="2833740"/>
          </a:xfrm>
          <a:prstGeom prst="rect">
            <a:avLst/>
          </a:prstGeom>
          <a:noFill/>
          <a:ln>
            <a:noFill/>
          </a:ln>
        </p:spPr>
      </p:pic>
      <p:pic>
        <p:nvPicPr>
          <p:cNvPr id="317" name="Shape 317" descr="binary.jpeg"/>
          <p:cNvPicPr preferRelativeResize="0"/>
          <p:nvPr/>
        </p:nvPicPr>
        <p:blipFill rotWithShape="1">
          <a:blip r:embed="rId6">
            <a:alphaModFix/>
          </a:blip>
          <a:srcRect/>
          <a:stretch/>
        </p:blipFill>
        <p:spPr>
          <a:xfrm>
            <a:off x="504139" y="3555535"/>
            <a:ext cx="619515" cy="61951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Shape 323" descr="Illustration_Smile_Blue.png"/>
          <p:cNvPicPr preferRelativeResize="0"/>
          <p:nvPr/>
        </p:nvPicPr>
        <p:blipFill rotWithShape="1">
          <a:blip r:embed="rId3">
            <a:alphaModFix/>
          </a:blip>
          <a:srcRect/>
          <a:stretch/>
        </p:blipFill>
        <p:spPr>
          <a:xfrm>
            <a:off x="3662351" y="2013816"/>
            <a:ext cx="2114100" cy="1242000"/>
          </a:xfrm>
          <a:prstGeom prst="rect">
            <a:avLst/>
          </a:prstGeom>
          <a:noFill/>
          <a:ln>
            <a:noFill/>
          </a:ln>
        </p:spPr>
      </p:pic>
      <p:sp>
        <p:nvSpPr>
          <p:cNvPr id="324" name="Shape 324"/>
          <p:cNvSpPr/>
          <p:nvPr/>
        </p:nvSpPr>
        <p:spPr>
          <a:xfrm>
            <a:off x="1773288" y="961901"/>
            <a:ext cx="499800" cy="1950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325" name="Shape 325"/>
          <p:cNvSpPr/>
          <p:nvPr/>
        </p:nvSpPr>
        <p:spPr>
          <a:xfrm rot="5400000">
            <a:off x="1822328" y="413792"/>
            <a:ext cx="125700" cy="70200"/>
          </a:xfrm>
          <a:custGeom>
            <a:avLst/>
            <a:gdLst/>
            <a:ahLst/>
            <a:cxnLst/>
            <a:rect l="0" t="0" r="0" b="0"/>
            <a:pathLst>
              <a:path w="120000" h="120000" extrusionOk="0">
                <a:moveTo>
                  <a:pt x="0" y="120000"/>
                </a:moveTo>
                <a:cubicBezTo>
                  <a:pt x="10392" y="34751"/>
                  <a:pt x="43625" y="-31859"/>
                  <a:pt x="120000" y="16051"/>
                </a:cubicBezTo>
                <a:cubicBezTo>
                  <a:pt x="72730" y="14583"/>
                  <a:pt x="38315" y="10975"/>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326" name="Shape 326"/>
          <p:cNvSpPr/>
          <p:nvPr/>
        </p:nvSpPr>
        <p:spPr>
          <a:xfrm>
            <a:off x="5122969" y="339503"/>
            <a:ext cx="575100" cy="2265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327" name="Shape 327"/>
          <p:cNvSpPr/>
          <p:nvPr/>
        </p:nvSpPr>
        <p:spPr>
          <a:xfrm>
            <a:off x="2795992" y="4209742"/>
            <a:ext cx="474000" cy="2103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328" name="Shape 328"/>
          <p:cNvSpPr/>
          <p:nvPr/>
        </p:nvSpPr>
        <p:spPr>
          <a:xfrm>
            <a:off x="4272462" y="4410494"/>
            <a:ext cx="538500" cy="1974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329" name="Shape 329"/>
          <p:cNvSpPr txBox="1"/>
          <p:nvPr/>
        </p:nvSpPr>
        <p:spPr>
          <a:xfrm>
            <a:off x="6573600" y="4072633"/>
            <a:ext cx="2462700" cy="932700"/>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FF8939"/>
              </a:buClr>
              <a:buFont typeface="Arial"/>
              <a:buNone/>
            </a:pPr>
            <a:r>
              <a:rPr lang="fr-CA" b="0" i="0" u="none" strike="noStrike" cap="none">
                <a:solidFill>
                  <a:srgbClr val="FF8939"/>
                </a:solidFill>
                <a:latin typeface="Roboto Mono"/>
                <a:ea typeface="Roboto Mono"/>
                <a:cs typeface="Roboto Mono"/>
                <a:sym typeface="Roboto Mono"/>
              </a:rPr>
              <a:t>/ </a:t>
            </a:r>
            <a:r>
              <a:rPr lang="fr-CA" b="0" i="0" u="none" strike="noStrike" cap="none">
                <a:solidFill>
                  <a:srgbClr val="33AFF7"/>
                </a:solidFill>
                <a:latin typeface="Roboto Mono"/>
                <a:ea typeface="Roboto Mono"/>
                <a:cs typeface="Roboto Mono"/>
                <a:sym typeface="Roboto Mono"/>
              </a:rPr>
              <a:t>Expression </a:t>
            </a:r>
            <a:r>
              <a:rPr lang="fr-CA" b="0"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fr-CA" b="0" i="0" u="none" strike="noStrike" cap="none">
                <a:solidFill>
                  <a:srgbClr val="FF8939"/>
                </a:solidFill>
                <a:latin typeface="Roboto Mono"/>
                <a:ea typeface="Roboto Mono"/>
                <a:cs typeface="Roboto Mono"/>
                <a:sym typeface="Roboto Mono"/>
              </a:rPr>
              <a:t>/ </a:t>
            </a:r>
            <a:r>
              <a:rPr lang="fr-CA" b="0" i="0" u="none" strike="noStrike" cap="none">
                <a:solidFill>
                  <a:srgbClr val="33AFF7"/>
                </a:solidFill>
                <a:latin typeface="Roboto Mono"/>
                <a:ea typeface="Roboto Mono"/>
                <a:cs typeface="Roboto Mono"/>
                <a:sym typeface="Roboto Mono"/>
              </a:rPr>
              <a:t>Compréhension </a:t>
            </a:r>
            <a:r>
              <a:rPr lang="fr-CA" b="0"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fr-CA" b="0" i="0" u="none" strike="noStrike" cap="none">
                <a:solidFill>
                  <a:srgbClr val="FF8939"/>
                </a:solidFill>
                <a:latin typeface="Roboto Mono"/>
                <a:ea typeface="Roboto Mono"/>
                <a:cs typeface="Roboto Mono"/>
                <a:sym typeface="Roboto Mono"/>
              </a:rPr>
              <a:t>/ </a:t>
            </a:r>
            <a:r>
              <a:rPr lang="fr-CA" b="0" i="0" u="none" strike="noStrike" cap="none">
                <a:solidFill>
                  <a:srgbClr val="33AFF7"/>
                </a:solidFill>
                <a:latin typeface="Roboto Mono"/>
                <a:ea typeface="Roboto Mono"/>
                <a:cs typeface="Roboto Mono"/>
                <a:sym typeface="Roboto Mono"/>
              </a:rPr>
              <a:t>Connexion </a:t>
            </a:r>
            <a:r>
              <a:rPr lang="fr-CA" b="0" i="0" u="none" strike="noStrike" cap="none">
                <a:solidFill>
                  <a:srgbClr val="FF8939"/>
                </a:solidFill>
                <a:latin typeface="Roboto Mono"/>
                <a:ea typeface="Roboto Mono"/>
                <a:cs typeface="Roboto Mono"/>
                <a:sym typeface="Roboto Mono"/>
              </a:rPr>
              <a:t>/</a:t>
            </a:r>
            <a:r>
              <a:rPr lang="fr-CA" b="0" i="0" u="none" strike="noStrike" cap="none">
                <a:solidFill>
                  <a:srgbClr val="7F7F7F"/>
                </a:solidFill>
                <a:latin typeface="Roboto Mono"/>
                <a:ea typeface="Roboto Mono"/>
                <a:cs typeface="Roboto Mono"/>
                <a:sym typeface="Roboto Mono"/>
              </a:rPr>
              <a:t> </a:t>
            </a:r>
          </a:p>
        </p:txBody>
      </p:sp>
      <p:sp>
        <p:nvSpPr>
          <p:cNvPr id="330" name="Shape 330"/>
          <p:cNvSpPr txBox="1"/>
          <p:nvPr/>
        </p:nvSpPr>
        <p:spPr>
          <a:xfrm>
            <a:off x="-18248" y="544175"/>
            <a:ext cx="2020500" cy="554100"/>
          </a:xfrm>
          <a:prstGeom prst="rect">
            <a:avLst/>
          </a:prstGeom>
          <a:solidFill>
            <a:srgbClr val="3A3A3E"/>
          </a:solidFill>
          <a:ln>
            <a:noFill/>
          </a:ln>
          <a:effectLst>
            <a:outerShdw blurRad="50799" dist="38100" dir="2700000" algn="tl" rotWithShape="0">
              <a:srgbClr val="000000">
                <a:alpha val="42750"/>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fr-CA" sz="2400" b="0" i="0" u="none" strike="noStrike" cap="none">
                <a:solidFill>
                  <a:schemeClr val="lt1"/>
                </a:solidFill>
                <a:latin typeface="Roboto Mono"/>
                <a:ea typeface="Roboto Mono"/>
                <a:cs typeface="Roboto Mono"/>
                <a:sym typeface="Roboto Mono"/>
              </a:rPr>
              <a:t>LA PENSÉE</a:t>
            </a:r>
          </a:p>
        </p:txBody>
      </p:sp>
      <p:sp>
        <p:nvSpPr>
          <p:cNvPr id="331" name="Shape 331"/>
          <p:cNvSpPr txBox="1"/>
          <p:nvPr/>
        </p:nvSpPr>
        <p:spPr>
          <a:xfrm>
            <a:off x="-3326" y="1187175"/>
            <a:ext cx="2548200" cy="554100"/>
          </a:xfrm>
          <a:prstGeom prst="rect">
            <a:avLst/>
          </a:prstGeom>
          <a:solidFill>
            <a:srgbClr val="3A3A3E"/>
          </a:solidFill>
          <a:ln>
            <a:noFill/>
          </a:ln>
          <a:effectLst>
            <a:outerShdw blurRad="50799" dist="38100" dir="2700000" algn="tl" rotWithShape="0">
              <a:srgbClr val="000000">
                <a:alpha val="42750"/>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fr-CA" sz="2400" b="0" i="0" u="none" strike="noStrike" cap="small">
                <a:solidFill>
                  <a:schemeClr val="lt1"/>
                </a:solidFill>
                <a:latin typeface="Roboto Mono"/>
                <a:ea typeface="Roboto Mono"/>
                <a:cs typeface="Roboto Mono"/>
                <a:sym typeface="Roboto Mono"/>
              </a:rPr>
              <a:t>INFORMATIQUE</a:t>
            </a:r>
          </a:p>
        </p:txBody>
      </p:sp>
      <p:grpSp>
        <p:nvGrpSpPr>
          <p:cNvPr id="332" name="Shape 332"/>
          <p:cNvGrpSpPr/>
          <p:nvPr/>
        </p:nvGrpSpPr>
        <p:grpSpPr>
          <a:xfrm>
            <a:off x="2386118" y="265870"/>
            <a:ext cx="4687752" cy="4339639"/>
            <a:chOff x="3747457" y="1195383"/>
            <a:chExt cx="4697147" cy="4348335"/>
          </a:xfrm>
        </p:grpSpPr>
        <p:sp>
          <p:nvSpPr>
            <p:cNvPr id="333" name="Shape 333"/>
            <p:cNvSpPr/>
            <p:nvPr/>
          </p:nvSpPr>
          <p:spPr>
            <a:xfrm>
              <a:off x="3747457" y="2613303"/>
              <a:ext cx="2116200" cy="2893800"/>
            </a:xfrm>
            <a:custGeom>
              <a:avLst/>
              <a:gdLst/>
              <a:ahLst/>
              <a:cxnLst/>
              <a:rect l="0" t="0" r="0" b="0"/>
              <a:pathLst>
                <a:path w="120000" h="120000" extrusionOk="0">
                  <a:moveTo>
                    <a:pt x="82046" y="0"/>
                  </a:moveTo>
                  <a:cubicBezTo>
                    <a:pt x="93374" y="0"/>
                    <a:pt x="104166" y="1678"/>
                    <a:pt x="113982" y="4715"/>
                  </a:cubicBezTo>
                  <a:lnTo>
                    <a:pt x="120000" y="6834"/>
                  </a:lnTo>
                  <a:lnTo>
                    <a:pt x="112721" y="10915"/>
                  </a:lnTo>
                  <a:cubicBezTo>
                    <a:pt x="93932" y="22817"/>
                    <a:pt x="82046" y="40393"/>
                    <a:pt x="82046" y="60000"/>
                  </a:cubicBezTo>
                  <a:lnTo>
                    <a:pt x="82155" y="61583"/>
                  </a:lnTo>
                  <a:lnTo>
                    <a:pt x="82155" y="61583"/>
                  </a:lnTo>
                  <a:lnTo>
                    <a:pt x="82504" y="66637"/>
                  </a:lnTo>
                  <a:cubicBezTo>
                    <a:pt x="84891" y="83822"/>
                    <a:pt x="96444" y="99025"/>
                    <a:pt x="113531" y="109591"/>
                  </a:cubicBezTo>
                  <a:lnTo>
                    <a:pt x="119990" y="113168"/>
                  </a:lnTo>
                  <a:lnTo>
                    <a:pt x="113982" y="115284"/>
                  </a:lnTo>
                  <a:cubicBezTo>
                    <a:pt x="104166" y="118321"/>
                    <a:pt x="93374" y="120000"/>
                    <a:pt x="82046" y="120000"/>
                  </a:cubicBezTo>
                  <a:cubicBezTo>
                    <a:pt x="36733" y="120000"/>
                    <a:pt x="0" y="93137"/>
                    <a:pt x="0" y="60000"/>
                  </a:cubicBezTo>
                  <a:cubicBezTo>
                    <a:pt x="0" y="26862"/>
                    <a:pt x="36733" y="0"/>
                    <a:pt x="82046" y="0"/>
                  </a:cubicBezTo>
                  <a:close/>
                </a:path>
              </a:pathLst>
            </a:custGeom>
            <a:solidFill>
              <a:schemeClr val="dk1"/>
            </a:solidFill>
            <a:ln>
              <a:noFill/>
            </a:ln>
            <a:effectLst>
              <a:outerShdw blurRad="50799" dist="38100" dir="10800000" algn="r"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334" name="Shape 334"/>
            <p:cNvSpPr/>
            <p:nvPr/>
          </p:nvSpPr>
          <p:spPr>
            <a:xfrm>
              <a:off x="5555905" y="2877318"/>
              <a:ext cx="2888700" cy="2666400"/>
            </a:xfrm>
            <a:custGeom>
              <a:avLst/>
              <a:gdLst/>
              <a:ahLst/>
              <a:cxnLst/>
              <a:rect l="0" t="0" r="0" b="0"/>
              <a:pathLst>
                <a:path w="120000" h="120000" extrusionOk="0">
                  <a:moveTo>
                    <a:pt x="92153" y="0"/>
                  </a:moveTo>
                  <a:lnTo>
                    <a:pt x="93500" y="886"/>
                  </a:lnTo>
                  <a:cubicBezTo>
                    <a:pt x="109488" y="12588"/>
                    <a:pt x="120000" y="32405"/>
                    <a:pt x="120000" y="54882"/>
                  </a:cubicBezTo>
                  <a:cubicBezTo>
                    <a:pt x="120000" y="90846"/>
                    <a:pt x="93090" y="120000"/>
                    <a:pt x="59895" y="120000"/>
                  </a:cubicBezTo>
                  <a:cubicBezTo>
                    <a:pt x="28775" y="120000"/>
                    <a:pt x="3178" y="94376"/>
                    <a:pt x="100" y="61540"/>
                  </a:cubicBezTo>
                  <a:lnTo>
                    <a:pt x="0" y="59375"/>
                  </a:lnTo>
                  <a:lnTo>
                    <a:pt x="3537" y="61163"/>
                  </a:lnTo>
                  <a:cubicBezTo>
                    <a:pt x="10920" y="64317"/>
                    <a:pt x="18964" y="66050"/>
                    <a:pt x="27381" y="66050"/>
                  </a:cubicBezTo>
                  <a:cubicBezTo>
                    <a:pt x="38604" y="66050"/>
                    <a:pt x="49163" y="62970"/>
                    <a:pt x="58377" y="57547"/>
                  </a:cubicBezTo>
                  <a:lnTo>
                    <a:pt x="59815" y="56601"/>
                  </a:lnTo>
                  <a:lnTo>
                    <a:pt x="59815" y="56601"/>
                  </a:lnTo>
                  <a:lnTo>
                    <a:pt x="63739" y="54018"/>
                  </a:lnTo>
                  <a:cubicBezTo>
                    <a:pt x="78874" y="42940"/>
                    <a:pt x="89473" y="25140"/>
                    <a:pt x="91886" y="4572"/>
                  </a:cubicBezTo>
                  <a:lnTo>
                    <a:pt x="92153" y="0"/>
                  </a:lnTo>
                  <a:close/>
                </a:path>
              </a:pathLst>
            </a:custGeom>
            <a:solidFill>
              <a:schemeClr val="dk2"/>
            </a:solidFill>
            <a:ln w="127000" cap="rnd" cmpd="sng">
              <a:solidFill>
                <a:schemeClr val="dk1"/>
              </a:solidFill>
              <a:prstDash val="solid"/>
              <a:miter lim="8000"/>
              <a:headEnd type="none" w="med" len="med"/>
              <a:tailEnd type="none" w="med" len="med"/>
            </a:ln>
            <a:effectLst>
              <a:outerShdw blurRad="50799" dist="38100" dir="2700000" algn="t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335" name="Shape 335"/>
            <p:cNvSpPr/>
            <p:nvPr/>
          </p:nvSpPr>
          <p:spPr>
            <a:xfrm>
              <a:off x="4672514" y="1195383"/>
              <a:ext cx="2888700" cy="2666400"/>
            </a:xfrm>
            <a:custGeom>
              <a:avLst/>
              <a:gdLst/>
              <a:ahLst/>
              <a:cxnLst/>
              <a:rect l="0" t="0" r="0" b="0"/>
              <a:pathLst>
                <a:path w="120000" h="120000" extrusionOk="0">
                  <a:moveTo>
                    <a:pt x="59895" y="0"/>
                  </a:moveTo>
                  <a:cubicBezTo>
                    <a:pt x="93090" y="0"/>
                    <a:pt x="120000" y="29153"/>
                    <a:pt x="120000" y="65117"/>
                  </a:cubicBezTo>
                  <a:cubicBezTo>
                    <a:pt x="120000" y="87594"/>
                    <a:pt x="109488" y="107411"/>
                    <a:pt x="93500" y="119113"/>
                  </a:cubicBezTo>
                  <a:lnTo>
                    <a:pt x="92153" y="120000"/>
                  </a:lnTo>
                  <a:lnTo>
                    <a:pt x="91886" y="115427"/>
                  </a:lnTo>
                  <a:cubicBezTo>
                    <a:pt x="89473" y="94859"/>
                    <a:pt x="78874" y="77059"/>
                    <a:pt x="63739" y="65981"/>
                  </a:cubicBezTo>
                  <a:lnTo>
                    <a:pt x="59895" y="63451"/>
                  </a:lnTo>
                  <a:lnTo>
                    <a:pt x="59895" y="63451"/>
                  </a:lnTo>
                  <a:lnTo>
                    <a:pt x="58377" y="62452"/>
                  </a:lnTo>
                  <a:cubicBezTo>
                    <a:pt x="49163" y="57029"/>
                    <a:pt x="38604" y="53949"/>
                    <a:pt x="27381" y="53949"/>
                  </a:cubicBezTo>
                  <a:cubicBezTo>
                    <a:pt x="18964" y="53949"/>
                    <a:pt x="10920" y="55682"/>
                    <a:pt x="3537" y="58836"/>
                  </a:cubicBezTo>
                  <a:lnTo>
                    <a:pt x="0" y="60624"/>
                  </a:lnTo>
                  <a:lnTo>
                    <a:pt x="100" y="58459"/>
                  </a:lnTo>
                  <a:cubicBezTo>
                    <a:pt x="3178" y="25623"/>
                    <a:pt x="28775" y="0"/>
                    <a:pt x="59895" y="0"/>
                  </a:cubicBezTo>
                  <a:close/>
                </a:path>
              </a:pathLst>
            </a:custGeom>
            <a:solidFill>
              <a:schemeClr val="dk2"/>
            </a:solidFill>
            <a:ln>
              <a:noFill/>
            </a:ln>
            <a:effectLst>
              <a:outerShdw blurRad="50799" dist="38100" dir="18900000" algn="b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336" name="Shape 336"/>
            <p:cNvSpPr/>
            <p:nvPr/>
          </p:nvSpPr>
          <p:spPr>
            <a:xfrm>
              <a:off x="6221910" y="4507632"/>
              <a:ext cx="1841100" cy="3489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FFFFFF"/>
                </a:buClr>
                <a:buFont typeface="Arial"/>
                <a:buNone/>
              </a:pPr>
              <a:r>
                <a:rPr lang="fr-CA" b="0" i="0" u="none" strike="noStrike" cap="none">
                  <a:solidFill>
                    <a:srgbClr val="FFFFFF"/>
                  </a:solidFill>
                  <a:latin typeface="Roboto Mono"/>
                  <a:ea typeface="Roboto Mono"/>
                  <a:cs typeface="Roboto Mono"/>
                  <a:sym typeface="Roboto Mono"/>
                </a:rPr>
                <a:t>/PERSPECTIVES/</a:t>
              </a:r>
            </a:p>
          </p:txBody>
        </p:sp>
        <p:sp>
          <p:nvSpPr>
            <p:cNvPr id="337" name="Shape 337"/>
            <p:cNvSpPr/>
            <p:nvPr/>
          </p:nvSpPr>
          <p:spPr>
            <a:xfrm>
              <a:off x="5561332" y="1765760"/>
              <a:ext cx="1510200" cy="3546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Font typeface="Arial"/>
                <a:buNone/>
              </a:pPr>
              <a:r>
                <a:rPr lang="fr-CA" b="0" i="0" u="none" strike="noStrike" cap="none">
                  <a:solidFill>
                    <a:schemeClr val="lt1"/>
                  </a:solidFill>
                  <a:latin typeface="Roboto Mono"/>
                  <a:ea typeface="Roboto Mono"/>
                  <a:cs typeface="Roboto Mono"/>
                  <a:sym typeface="Roboto Mono"/>
                </a:rPr>
                <a:t>&lt;PRATIQUES&gt;</a:t>
              </a:r>
            </a:p>
          </p:txBody>
        </p:sp>
        <p:sp>
          <p:nvSpPr>
            <p:cNvPr id="338" name="Shape 338"/>
            <p:cNvSpPr/>
            <p:nvPr/>
          </p:nvSpPr>
          <p:spPr>
            <a:xfrm>
              <a:off x="3785632" y="3750771"/>
              <a:ext cx="1367100" cy="3489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Font typeface="Arial"/>
                <a:buNone/>
              </a:pPr>
              <a:r>
                <a:rPr lang="fr-CA" b="0" i="0" u="none" strike="noStrike" cap="none">
                  <a:solidFill>
                    <a:schemeClr val="lt1"/>
                  </a:solidFill>
                  <a:latin typeface="Roboto Mono"/>
                  <a:ea typeface="Roboto Mono"/>
                  <a:cs typeface="Roboto Mono"/>
                  <a:sym typeface="Roboto Mono"/>
                </a:rPr>
                <a:t>{CONCEPTS}</a:t>
              </a:r>
            </a:p>
          </p:txBody>
        </p:sp>
      </p:grpSp>
      <p:pic>
        <p:nvPicPr>
          <p:cNvPr id="339" name="Shape 339" descr="Heart_Blue.png"/>
          <p:cNvPicPr preferRelativeResize="0"/>
          <p:nvPr/>
        </p:nvPicPr>
        <p:blipFill rotWithShape="1">
          <a:blip r:embed="rId4">
            <a:alphaModFix/>
          </a:blip>
          <a:srcRect/>
          <a:stretch/>
        </p:blipFill>
        <p:spPr>
          <a:xfrm>
            <a:off x="853191" y="2528966"/>
            <a:ext cx="704700" cy="506700"/>
          </a:xfrm>
          <a:prstGeom prst="rect">
            <a:avLst/>
          </a:prstGeom>
          <a:noFill/>
          <a:ln>
            <a:noFill/>
          </a:ln>
        </p:spPr>
      </p:pic>
      <p:pic>
        <p:nvPicPr>
          <p:cNvPr id="340" name="Shape 340" descr="Heart_Orange"/>
          <p:cNvPicPr preferRelativeResize="0"/>
          <p:nvPr/>
        </p:nvPicPr>
        <p:blipFill rotWithShape="1">
          <a:blip r:embed="rId5">
            <a:alphaModFix/>
          </a:blip>
          <a:srcRect/>
          <a:stretch/>
        </p:blipFill>
        <p:spPr>
          <a:xfrm>
            <a:off x="7457878" y="76934"/>
            <a:ext cx="741900" cy="533700"/>
          </a:xfrm>
          <a:prstGeom prst="rect">
            <a:avLst/>
          </a:prstGeom>
          <a:noFill/>
          <a:ln>
            <a:noFill/>
          </a:ln>
        </p:spPr>
      </p:pic>
      <p:pic>
        <p:nvPicPr>
          <p:cNvPr id="341" name="Shape 341" descr="Heart.png"/>
          <p:cNvPicPr preferRelativeResize="0"/>
          <p:nvPr/>
        </p:nvPicPr>
        <p:blipFill rotWithShape="1">
          <a:blip r:embed="rId6">
            <a:alphaModFix/>
          </a:blip>
          <a:srcRect/>
          <a:stretch/>
        </p:blipFill>
        <p:spPr>
          <a:xfrm>
            <a:off x="7463943" y="3550703"/>
            <a:ext cx="718800" cy="516900"/>
          </a:xfrm>
          <a:prstGeom prst="rect">
            <a:avLst/>
          </a:prstGeom>
          <a:noFill/>
          <a:ln>
            <a:noFill/>
          </a:ln>
        </p:spPr>
      </p:pic>
      <p:sp>
        <p:nvSpPr>
          <p:cNvPr id="342" name="Shape 342"/>
          <p:cNvSpPr txBox="1"/>
          <p:nvPr/>
        </p:nvSpPr>
        <p:spPr>
          <a:xfrm>
            <a:off x="-1438866" y="3097132"/>
            <a:ext cx="5232600" cy="2067300"/>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Algorithmes }</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D</a:t>
            </a:r>
            <a:r>
              <a:rPr lang="fr-CA" b="0" i="0" u="none" strike="noStrike" cap="none">
                <a:solidFill>
                  <a:schemeClr val="dk1"/>
                </a:solidFill>
                <a:latin typeface="Roboto Mono"/>
                <a:ea typeface="Roboto Mono"/>
                <a:cs typeface="Roboto Mono"/>
                <a:sym typeface="Roboto Mono"/>
              </a:rPr>
              <a:t>é</a:t>
            </a:r>
            <a:r>
              <a:rPr lang="fr-CA" b="0" i="0" u="none" strike="noStrike" cap="none">
                <a:solidFill>
                  <a:srgbClr val="33AFF7"/>
                </a:solidFill>
                <a:latin typeface="Roboto Mono"/>
                <a:ea typeface="Roboto Mono"/>
                <a:cs typeface="Roboto Mono"/>
                <a:sym typeface="Roboto Mono"/>
              </a:rPr>
              <a:t>composition }</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Abstraction }</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a:t>
            </a:r>
            <a:r>
              <a:rPr lang="fr-CA" b="0" i="0" u="none" strike="noStrike" cap="none">
                <a:solidFill>
                  <a:schemeClr val="dk1"/>
                </a:solidFill>
                <a:latin typeface="Roboto Mono"/>
                <a:ea typeface="Roboto Mono"/>
                <a:cs typeface="Roboto Mono"/>
                <a:sym typeface="Roboto Mono"/>
              </a:rPr>
              <a:t>Reconnaissance </a:t>
            </a:r>
          </a:p>
          <a:p>
            <a:pPr marL="0" marR="0" lvl="0" indent="0" algn="ctr" rtl="0">
              <a:lnSpc>
                <a:spcPct val="138750"/>
              </a:lnSpc>
              <a:spcBef>
                <a:spcPts val="0"/>
              </a:spcBef>
              <a:spcAft>
                <a:spcPts val="0"/>
              </a:spcAft>
              <a:buClr>
                <a:schemeClr val="dk1"/>
              </a:buClr>
              <a:buFont typeface="Arial"/>
              <a:buNone/>
            </a:pPr>
            <a:r>
              <a:rPr lang="fr-CA" b="0" i="0" u="none" strike="noStrike" cap="none">
                <a:solidFill>
                  <a:schemeClr val="dk1"/>
                </a:solidFill>
                <a:latin typeface="Roboto Mono"/>
                <a:ea typeface="Roboto Mono"/>
                <a:cs typeface="Roboto Mono"/>
                <a:sym typeface="Roboto Mono"/>
              </a:rPr>
              <a:t>de Schémas </a:t>
            </a:r>
            <a:r>
              <a:rPr lang="fr-CA" b="0" i="0" u="none" strike="noStrike" cap="none">
                <a:solidFill>
                  <a:srgbClr val="33AFF7"/>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33AFF7"/>
              </a:buClr>
              <a:buFont typeface="Arial"/>
              <a:buNone/>
            </a:pPr>
            <a:r>
              <a:rPr lang="fr-CA" b="0" i="0" u="none" strike="noStrike" cap="none">
                <a:solidFill>
                  <a:srgbClr val="33AFF7"/>
                </a:solidFill>
                <a:latin typeface="Roboto Mono"/>
                <a:ea typeface="Roboto Mono"/>
                <a:cs typeface="Roboto Mono"/>
                <a:sym typeface="Roboto Mono"/>
              </a:rPr>
              <a:t>{ Logique }</a:t>
            </a:r>
          </a:p>
          <a:p>
            <a:pPr marL="0" marR="0" lvl="0" indent="0" algn="l" rtl="0">
              <a:lnSpc>
                <a:spcPct val="130588"/>
              </a:lnSpc>
              <a:spcBef>
                <a:spcPts val="0"/>
              </a:spcBef>
              <a:spcAft>
                <a:spcPts val="0"/>
              </a:spcAft>
              <a:buClr>
                <a:srgbClr val="000000"/>
              </a:buClr>
              <a:buFont typeface="Arial"/>
              <a:buNone/>
            </a:pPr>
            <a:endParaRPr b="0" i="0" u="none" strike="noStrike" cap="none">
              <a:solidFill>
                <a:srgbClr val="33AFF7"/>
              </a:solidFill>
              <a:latin typeface="Roboto Mono"/>
              <a:ea typeface="Roboto Mono"/>
              <a:cs typeface="Roboto Mono"/>
              <a:sym typeface="Roboto Mono"/>
            </a:endParaRPr>
          </a:p>
        </p:txBody>
      </p:sp>
      <p:sp>
        <p:nvSpPr>
          <p:cNvPr id="343" name="Shape 343"/>
          <p:cNvSpPr txBox="1"/>
          <p:nvPr/>
        </p:nvSpPr>
        <p:spPr>
          <a:xfrm>
            <a:off x="6573600" y="641058"/>
            <a:ext cx="2462700" cy="1220699"/>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Planification &gt;</a:t>
            </a:r>
          </a:p>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Collaboration &gt;</a:t>
            </a:r>
          </a:p>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Expérimentation &gt;</a:t>
            </a:r>
          </a:p>
          <a:p>
            <a:pPr marL="0" marR="0" lvl="0" indent="0" algn="ctr" rtl="0">
              <a:lnSpc>
                <a:spcPct val="138750"/>
              </a:lnSpc>
              <a:spcBef>
                <a:spcPts val="0"/>
              </a:spcBef>
              <a:spcAft>
                <a:spcPts val="0"/>
              </a:spcAft>
              <a:buClr>
                <a:schemeClr val="dk2"/>
              </a:buClr>
              <a:buFont typeface="Arial"/>
              <a:buNone/>
            </a:pPr>
            <a:r>
              <a:rPr lang="fr-CA" b="0" i="0" u="none" strike="noStrike" cap="none">
                <a:solidFill>
                  <a:schemeClr val="dk2"/>
                </a:solidFill>
                <a:latin typeface="Roboto Mono"/>
                <a:ea typeface="Roboto Mono"/>
                <a:cs typeface="Roboto Mono"/>
                <a:sym typeface="Roboto Mono"/>
              </a:rPr>
              <a:t>&lt; Débogage &gt;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body" idx="1"/>
          </p:nvPr>
        </p:nvSpPr>
        <p:spPr>
          <a:xfrm>
            <a:off x="5139280" y="1042252"/>
            <a:ext cx="3586500" cy="3807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fr-CA" sz="3000" i="0" u="sng" strike="noStrike" cap="none" dirty="0">
                <a:solidFill>
                  <a:schemeClr val="lt1"/>
                </a:solidFill>
                <a:latin typeface="Roboto Mono"/>
                <a:ea typeface="Roboto Mono"/>
                <a:cs typeface="Roboto Mono"/>
                <a:sym typeface="Roboto Mono"/>
              </a:rPr>
              <a:t>Algorithme</a:t>
            </a:r>
          </a:p>
          <a:p>
            <a:pPr marL="0" marR="0" lvl="0" indent="0" algn="l" rtl="0">
              <a:lnSpc>
                <a:spcPct val="100000"/>
              </a:lnSpc>
              <a:spcBef>
                <a:spcPts val="0"/>
              </a:spcBef>
              <a:spcAft>
                <a:spcPts val="0"/>
              </a:spcAft>
              <a:buClr>
                <a:schemeClr val="lt1"/>
              </a:buClr>
              <a:buSzPct val="25000"/>
              <a:buFont typeface="Arial"/>
              <a:buNone/>
            </a:pPr>
            <a:endParaRPr i="0" u="sng"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lt1"/>
              </a:buClr>
              <a:buSzPct val="25000"/>
              <a:buFont typeface="Arial"/>
              <a:buNone/>
            </a:pPr>
            <a:r>
              <a:rPr lang="fr-CA" i="0" u="none" strike="noStrike" cap="none" dirty="0">
                <a:solidFill>
                  <a:schemeClr val="lt1"/>
                </a:solidFill>
                <a:latin typeface="Roboto Mono"/>
                <a:ea typeface="Roboto Mono"/>
                <a:cs typeface="Roboto Mono"/>
                <a:sym typeface="Roboto Mono"/>
              </a:rPr>
              <a:t>Une série ou séquence  d’instructions, </a:t>
            </a:r>
            <a:br>
              <a:rPr lang="fr-CA" i="0" u="none" strike="noStrike" cap="none" dirty="0">
                <a:solidFill>
                  <a:schemeClr val="lt1"/>
                </a:solidFill>
                <a:latin typeface="Roboto Mono"/>
                <a:ea typeface="Roboto Mono"/>
                <a:cs typeface="Roboto Mono"/>
                <a:sym typeface="Roboto Mono"/>
              </a:rPr>
            </a:br>
            <a:r>
              <a:rPr lang="fr-CA" b="1" i="0" u="none" strike="noStrike" cap="none" dirty="0">
                <a:solidFill>
                  <a:schemeClr val="bg1"/>
                </a:solidFill>
                <a:latin typeface="Roboto Mono"/>
                <a:ea typeface="Roboto Mono"/>
                <a:cs typeface="Roboto Mono"/>
                <a:sym typeface="Roboto Mono"/>
              </a:rPr>
              <a:t>étape par étape</a:t>
            </a:r>
          </a:p>
          <a:p>
            <a:pPr marL="0" marR="0" lvl="0" indent="0" algn="l" rtl="0">
              <a:lnSpc>
                <a:spcPct val="100000"/>
              </a:lnSpc>
              <a:spcBef>
                <a:spcPts val="0"/>
              </a:spcBef>
              <a:spcAft>
                <a:spcPts val="0"/>
              </a:spcAft>
              <a:buClr>
                <a:schemeClr val="lt1"/>
              </a:buClr>
              <a:buSzPct val="25000"/>
              <a:buFont typeface="Arial"/>
              <a:buNone/>
            </a:pPr>
            <a:endParaRPr sz="3600" b="1" i="0" u="sng" strike="noStrike" cap="none" dirty="0">
              <a:solidFill>
                <a:srgbClr val="EB581D"/>
              </a:solidFill>
              <a:latin typeface="Arial"/>
              <a:ea typeface="Arial"/>
              <a:cs typeface="Arial"/>
              <a:sym typeface="Arial"/>
            </a:endParaRPr>
          </a:p>
          <a:p>
            <a:pPr marL="0" marR="0" lvl="0" indent="0" algn="l" rtl="0">
              <a:lnSpc>
                <a:spcPct val="100000"/>
              </a:lnSpc>
              <a:spcBef>
                <a:spcPts val="0"/>
              </a:spcBef>
              <a:spcAft>
                <a:spcPts val="0"/>
              </a:spcAft>
              <a:buClr>
                <a:schemeClr val="lt1"/>
              </a:buClr>
              <a:buSzPct val="25000"/>
              <a:buFont typeface="Arial"/>
              <a:buNone/>
            </a:pPr>
            <a:r>
              <a:rPr lang="fr-CA" sz="3600" b="1" i="0" u="sng" strike="noStrike" cap="none" dirty="0">
                <a:solidFill>
                  <a:schemeClr val="lt1"/>
                </a:solidFill>
                <a:latin typeface="Arial"/>
                <a:ea typeface="Arial"/>
                <a:cs typeface="Arial"/>
                <a:sym typeface="Arial"/>
              </a:rPr>
              <a:t/>
            </a:r>
            <a:br>
              <a:rPr lang="fr-CA" sz="3600" b="1" i="0" u="sng" strike="noStrike" cap="none" dirty="0">
                <a:solidFill>
                  <a:schemeClr val="lt1"/>
                </a:solidFill>
                <a:latin typeface="Arial"/>
                <a:ea typeface="Arial"/>
                <a:cs typeface="Arial"/>
                <a:sym typeface="Arial"/>
              </a:rPr>
            </a:br>
            <a:endParaRPr lang="fr-CA" sz="3600" b="1" i="0" u="sng"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1"/>
              </a:buClr>
              <a:buSzPct val="25000"/>
              <a:buFont typeface="Arial"/>
              <a:buNone/>
            </a:pPr>
            <a:endParaRPr sz="3600" b="0" i="0" u="sng" strike="noStrike" cap="none" dirty="0">
              <a:solidFill>
                <a:schemeClr val="lt1"/>
              </a:solidFill>
              <a:latin typeface="Arial"/>
              <a:ea typeface="Arial"/>
              <a:cs typeface="Arial"/>
              <a:sym typeface="Arial"/>
            </a:endParaRPr>
          </a:p>
          <a:p>
            <a:pPr marL="0" marR="0" lvl="0" indent="0" algn="l" rtl="0">
              <a:lnSpc>
                <a:spcPct val="100000"/>
              </a:lnSpc>
              <a:spcBef>
                <a:spcPts val="480"/>
              </a:spcBef>
              <a:spcAft>
                <a:spcPts val="0"/>
              </a:spcAft>
              <a:buClr>
                <a:schemeClr val="lt1"/>
              </a:buClr>
              <a:buSzPct val="25000"/>
              <a:buFont typeface="Arial"/>
              <a:buNone/>
            </a:pPr>
            <a:endParaRPr sz="2400" b="0" i="0" u="none" strike="noStrike" cap="none" dirty="0">
              <a:solidFill>
                <a:schemeClr val="lt1"/>
              </a:solidFill>
              <a:latin typeface="Arial"/>
              <a:ea typeface="Arial"/>
              <a:cs typeface="Arial"/>
              <a:sym typeface="Arial"/>
            </a:endParaRPr>
          </a:p>
        </p:txBody>
      </p:sp>
      <p:pic>
        <p:nvPicPr>
          <p:cNvPr id="350" name="Shape 350"/>
          <p:cNvPicPr preferRelativeResize="0"/>
          <p:nvPr/>
        </p:nvPicPr>
        <p:blipFill rotWithShape="1">
          <a:blip r:embed="rId3">
            <a:alphaModFix/>
          </a:blip>
          <a:srcRect/>
          <a:stretch/>
        </p:blipFill>
        <p:spPr>
          <a:xfrm rot="622938">
            <a:off x="2282868" y="2578917"/>
            <a:ext cx="1588101" cy="1669834"/>
          </a:xfrm>
          <a:prstGeom prst="rect">
            <a:avLst/>
          </a:prstGeom>
          <a:noFill/>
          <a:ln>
            <a:noFill/>
          </a:ln>
        </p:spPr>
      </p:pic>
      <p:grpSp>
        <p:nvGrpSpPr>
          <p:cNvPr id="351" name="Shape 351"/>
          <p:cNvGrpSpPr/>
          <p:nvPr/>
        </p:nvGrpSpPr>
        <p:grpSpPr>
          <a:xfrm>
            <a:off x="712025" y="728145"/>
            <a:ext cx="1993758" cy="1698387"/>
            <a:chOff x="376050" y="425995"/>
            <a:chExt cx="1993758" cy="1698387"/>
          </a:xfrm>
        </p:grpSpPr>
        <p:pic>
          <p:nvPicPr>
            <p:cNvPr id="352" name="Shape 352" descr="recipe_v1.jpeg"/>
            <p:cNvPicPr preferRelativeResize="0"/>
            <p:nvPr/>
          </p:nvPicPr>
          <p:blipFill rotWithShape="1">
            <a:blip r:embed="rId4">
              <a:alphaModFix/>
            </a:blip>
            <a:srcRect/>
            <a:stretch/>
          </p:blipFill>
          <p:spPr>
            <a:xfrm>
              <a:off x="376050" y="425995"/>
              <a:ext cx="1993758" cy="1698387"/>
            </a:xfrm>
            <a:prstGeom prst="rect">
              <a:avLst/>
            </a:prstGeom>
            <a:noFill/>
            <a:ln>
              <a:noFill/>
            </a:ln>
          </p:spPr>
        </p:pic>
        <p:sp>
          <p:nvSpPr>
            <p:cNvPr id="353" name="Shape 353"/>
            <p:cNvSpPr txBox="1"/>
            <p:nvPr/>
          </p:nvSpPr>
          <p:spPr>
            <a:xfrm>
              <a:off x="504000" y="583200"/>
              <a:ext cx="558000" cy="195813"/>
            </a:xfrm>
            <a:prstGeom prst="rect">
              <a:avLst/>
            </a:prstGeom>
            <a:solidFill>
              <a:srgbClr val="FFF8E3"/>
            </a:solidFill>
            <a:ln>
              <a:noFill/>
            </a:ln>
          </p:spPr>
          <p:txBody>
            <a:bodyPr lIns="36000" tIns="36000" rIns="36000" bIns="36000" anchor="t" anchorCtr="0">
              <a:noAutofit/>
            </a:bodyPr>
            <a:lstStyle/>
            <a:p>
              <a:pPr marL="0" marR="0" lvl="0" indent="0" algn="l" rtl="0">
                <a:lnSpc>
                  <a:spcPct val="100000"/>
                </a:lnSpc>
                <a:spcBef>
                  <a:spcPts val="0"/>
                </a:spcBef>
                <a:spcAft>
                  <a:spcPts val="0"/>
                </a:spcAft>
                <a:buClr>
                  <a:srgbClr val="563010"/>
                </a:buClr>
                <a:buSzPct val="25000"/>
                <a:buFont typeface="Arial"/>
                <a:buNone/>
              </a:pPr>
              <a:r>
                <a:rPr lang="fr-CA" sz="800" b="1" i="1" u="none" strike="noStrike" cap="none">
                  <a:solidFill>
                    <a:srgbClr val="563010"/>
                  </a:solidFill>
                  <a:latin typeface="Arial"/>
                  <a:ea typeface="Arial"/>
                  <a:cs typeface="Arial"/>
                  <a:sym typeface="Arial"/>
                </a:rPr>
                <a:t>RECETTE</a:t>
              </a:r>
            </a:p>
          </p:txBody>
        </p:sp>
      </p:grpSp>
    </p:spTree>
  </p:cSld>
  <p:clrMapOvr>
    <a:masterClrMapping/>
  </p:clrMapOvr>
</p:sld>
</file>

<file path=ppt/theme/theme1.xml><?xml version="1.0" encoding="utf-8"?>
<a:theme xmlns:a="http://schemas.openxmlformats.org/drawingml/2006/main" name="Thème Office">
  <a:themeElements>
    <a:clrScheme name="Personnalisée 7">
      <a:dk1>
        <a:srgbClr val="33AFF7"/>
      </a:dk1>
      <a:lt1>
        <a:srgbClr val="FFFFFF"/>
      </a:lt1>
      <a:dk2>
        <a:srgbClr val="FF8939"/>
      </a:dk2>
      <a:lt2>
        <a:srgbClr val="F0F0F1"/>
      </a:lt2>
      <a:accent1>
        <a:srgbClr val="1980B6"/>
      </a:accent1>
      <a:accent2>
        <a:srgbClr val="D04F1A"/>
      </a:accent2>
      <a:accent3>
        <a:srgbClr val="000000"/>
      </a:accent3>
      <a:accent4>
        <a:srgbClr val="EB581D"/>
      </a:accent4>
      <a:accent5>
        <a:srgbClr val="1C9ADB"/>
      </a:accent5>
      <a:accent6>
        <a:srgbClr val="F0F0F1"/>
      </a:accent6>
      <a:hlink>
        <a:srgbClr val="1C9ADB"/>
      </a:hlink>
      <a:folHlink>
        <a:srgbClr val="1A88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hème Office">
  <a:themeElements>
    <a:clrScheme name="Personnalisée 7">
      <a:dk1>
        <a:srgbClr val="33AFF7"/>
      </a:dk1>
      <a:lt1>
        <a:srgbClr val="FFFFFF"/>
      </a:lt1>
      <a:dk2>
        <a:srgbClr val="FF8939"/>
      </a:dk2>
      <a:lt2>
        <a:srgbClr val="F0F0F1"/>
      </a:lt2>
      <a:accent1>
        <a:srgbClr val="1980B6"/>
      </a:accent1>
      <a:accent2>
        <a:srgbClr val="D04F1A"/>
      </a:accent2>
      <a:accent3>
        <a:srgbClr val="000000"/>
      </a:accent3>
      <a:accent4>
        <a:srgbClr val="EB581D"/>
      </a:accent4>
      <a:accent5>
        <a:srgbClr val="1C9ADB"/>
      </a:accent5>
      <a:accent6>
        <a:srgbClr val="F0F0F1"/>
      </a:accent6>
      <a:hlink>
        <a:srgbClr val="1C9ADB"/>
      </a:hlink>
      <a:folHlink>
        <a:srgbClr val="1A88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1140</Words>
  <Application>Microsoft Office PowerPoint</Application>
  <PresentationFormat>On-screen Show (16:9)</PresentationFormat>
  <Paragraphs>408</Paragraphs>
  <Slides>32</Slides>
  <Notes>32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Arial</vt:lpstr>
      <vt:lpstr>Roboto Mono</vt:lpstr>
      <vt:lpstr>Calibri</vt:lpstr>
      <vt:lpstr>Avenir</vt:lpstr>
      <vt:lpstr>Noto Sans Symbols</vt:lpstr>
      <vt:lpstr>Times New Roman</vt:lpstr>
      <vt:lpstr>Thème Office</vt:lpstr>
      <vt:lpstr>1_Thème Office</vt:lpstr>
      <vt:lpstr>Slide 1</vt:lpstr>
      <vt:lpstr>Slide 2</vt:lpstr>
      <vt:lpstr>Qu’est-ce qu’un ordinateur? </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Perspectives </vt:lpstr>
      <vt:lpstr>Slide 30</vt:lpstr>
      <vt:lpstr>Slide 31</vt:lpstr>
      <vt:lpstr>Slide 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katelissitsa</dc:creator>
  <cp:lastModifiedBy>katelissitsa</cp:lastModifiedBy>
  <cp:revision>2</cp:revision>
  <dcterms:modified xsi:type="dcterms:W3CDTF">2017-08-23T14:43:28Z</dcterms:modified>
</cp:coreProperties>
</file>